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y="5143500" cx="9144000"/>
  <p:notesSz cx="6858000" cy="9144000"/>
  <p:embeddedFontLst>
    <p:embeddedFont>
      <p:font typeface="Amatic SC"/>
      <p:regular r:id="rId46"/>
      <p:bold r:id="rId47"/>
    </p:embeddedFont>
    <p:embeddedFont>
      <p:font typeface="Source Code Pro"/>
      <p:regular r:id="rId48"/>
      <p:bold r:id="rId49"/>
      <p:italic r:id="rId50"/>
      <p:boldItalic r:id="rId51"/>
    </p:embeddedFont>
    <p:embeddedFont>
      <p:font typeface="Noto Sans Symbols"/>
      <p:regular r:id="rId52"/>
      <p:bold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54" roundtripDataSignature="AMtx7mgKfETuEplzy284atCtxnnEAknP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E914926-50DF-464B-8A7D-42D9705083CE}">
  <a:tblStyle styleId="{BE914926-50DF-464B-8A7D-42D9705083CE}" styleName="Table_0">
    <a:wholeTbl>
      <a:tcTxStyle b="off" i="off">
        <a:font>
          <a:latin typeface="Century Gothic"/>
          <a:ea typeface="Century Gothic"/>
          <a:cs typeface="Century Gothic"/>
        </a:font>
        <a:srgbClr val="000000"/>
      </a:tcTxStyle>
      <a:tcStyle>
        <a:tcBdr>
          <a:left>
            <a:ln cap="flat" cmpd="sng" w="12700">
              <a:solidFill>
                <a:srgbClr val="65D6A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65D6A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65D6A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65D6A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65D6A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65D6A0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AF7F0"/>
          </a:solidFill>
        </a:fill>
      </a:tcStyle>
    </a:wholeTbl>
    <a:band1H>
      <a:tcTxStyle b="off" i="off"/>
      <a:tcStyle>
        <a:fill>
          <a:solidFill>
            <a:srgbClr val="D2F0DF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2F0DF"/>
          </a:solidFill>
        </a:fill>
      </a:tcStyle>
    </a:band1V>
    <a:band2V>
      <a:tcTxStyle b="off" i="off"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25400">
              <a:solidFill>
                <a:srgbClr val="65D6A0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EAF7F0"/>
          </a:solidFill>
        </a:fill>
      </a:tcStyle>
    </a:lastRow>
    <a:seCell>
      <a:tcTxStyle b="off" i="off"/>
    </a:seCell>
    <a:swCell>
      <a:tcTxStyle b="off" i="off"/>
    </a:swCell>
    <a:firstRow>
      <a:tcTxStyle b="on" i="off"/>
      <a:tcStyle>
        <a:fill>
          <a:solidFill>
            <a:srgbClr val="EAF7F0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AmaticSC-regular.fntdata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SourceCodePro-regular.fntdata"/><Relationship Id="rId47" Type="http://schemas.openxmlformats.org/officeDocument/2006/relationships/font" Target="fonts/AmaticSC-bold.fntdata"/><Relationship Id="rId49" Type="http://schemas.openxmlformats.org/officeDocument/2006/relationships/font" Target="fonts/SourceCodePr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SourceCodePro-boldItalic.fntdata"/><Relationship Id="rId50" Type="http://schemas.openxmlformats.org/officeDocument/2006/relationships/font" Target="fonts/SourceCodePro-italic.fntdata"/><Relationship Id="rId53" Type="http://schemas.openxmlformats.org/officeDocument/2006/relationships/font" Target="fonts/NotoSansSymbols-bold.fntdata"/><Relationship Id="rId52" Type="http://schemas.openxmlformats.org/officeDocument/2006/relationships/font" Target="fonts/NotoSansSymbols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122e20e60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122e20e60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ca67b7f8ad_1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g2ca67b7f8ad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122e20e60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122e20e60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ca67b7f8ad_11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g2ca67b7f8ad_1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ca67b7f8ad_11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g2ca67b7f8ad_1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ca67b7f8ad_11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g2ca67b7f8ad_1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ca67b7f8ad_11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g2ca67b7f8ad_1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ca67b7f8ad_11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g2ca67b7f8ad_1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ca67b7f8ad_11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" name="Google Shape;468;g2ca67b7f8ad_1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3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3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3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" name="Google Shape;16;p3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3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8" name="Google Shape;18;p33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" name="Google Shape;19;p3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20" name="Google Shape;2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3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" name="Google Shape;2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" name="Google Shape;30;p36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36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5" name="Google Shape;3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8" name="Google Shape;38;p3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3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9.pn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iFDOJB7ZFzg&amp;t=104s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3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1.png"/><Relationship Id="rId4" Type="http://schemas.openxmlformats.org/officeDocument/2006/relationships/image" Target="../media/image21.png"/><Relationship Id="rId5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/>
          <p:nvPr>
            <p:ph type="ctrTitle"/>
          </p:nvPr>
        </p:nvSpPr>
        <p:spPr>
          <a:xfrm>
            <a:off x="311700" y="392150"/>
            <a:ext cx="88323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ca-ES" sz="7100"/>
              <a:t>L’ORGANITZACIÓ DE LA PREVENCIÓ I ACTUACIÓ EN CASOS D’EMERGÈNCIA</a:t>
            </a:r>
            <a:endParaRPr sz="7100"/>
          </a:p>
        </p:txBody>
      </p:sp>
      <p:pic>
        <p:nvPicPr>
          <p:cNvPr descr="Señales de salida de emergencia, letreros y pictogramas | Seton" id="57" name="Google Shape;5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14511" y="3543921"/>
            <a:ext cx="3009900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dalidades de organización preventiva en la empresa - Protección Laboral" id="58" name="Google Shape;5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00565" y="3491533"/>
            <a:ext cx="2828925" cy="16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"/>
          <p:cNvSpPr txBox="1"/>
          <p:nvPr>
            <p:ph type="title"/>
          </p:nvPr>
        </p:nvSpPr>
        <p:spPr>
          <a:xfrm>
            <a:off x="474303" y="-129937"/>
            <a:ext cx="8520600" cy="801000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2. avaluació de riscos: anàlisi del risc</a:t>
            </a:r>
            <a:endParaRPr/>
          </a:p>
        </p:txBody>
      </p:sp>
      <p:grpSp>
        <p:nvGrpSpPr>
          <p:cNvPr id="133" name="Google Shape;133;p8"/>
          <p:cNvGrpSpPr/>
          <p:nvPr/>
        </p:nvGrpSpPr>
        <p:grpSpPr>
          <a:xfrm>
            <a:off x="788472" y="781928"/>
            <a:ext cx="7412502" cy="4361582"/>
            <a:chOff x="375033" y="5864"/>
            <a:chExt cx="7412502" cy="4361582"/>
          </a:xfrm>
        </p:grpSpPr>
        <p:sp>
          <p:nvSpPr>
            <p:cNvPr id="134" name="Google Shape;134;p8"/>
            <p:cNvSpPr/>
            <p:nvPr/>
          </p:nvSpPr>
          <p:spPr>
            <a:xfrm>
              <a:off x="375033" y="1822676"/>
              <a:ext cx="1179513" cy="589756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8"/>
            <p:cNvSpPr txBox="1"/>
            <p:nvPr/>
          </p:nvSpPr>
          <p:spPr>
            <a:xfrm>
              <a:off x="392306" y="1839949"/>
              <a:ext cx="1144967" cy="5552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Analitzem el risc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8"/>
            <p:cNvSpPr/>
            <p:nvPr/>
          </p:nvSpPr>
          <p:spPr>
            <a:xfrm rot="-4049523">
              <a:off x="1174213" y="1536251"/>
              <a:ext cx="1232474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05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8"/>
            <p:cNvSpPr txBox="1"/>
            <p:nvPr/>
          </p:nvSpPr>
          <p:spPr>
            <a:xfrm rot="-4049523">
              <a:off x="1759638" y="1517447"/>
              <a:ext cx="61623" cy="61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2026353" y="684084"/>
              <a:ext cx="1179513" cy="589756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8"/>
            <p:cNvSpPr txBox="1"/>
            <p:nvPr/>
          </p:nvSpPr>
          <p:spPr>
            <a:xfrm>
              <a:off x="2043626" y="701357"/>
              <a:ext cx="1144967" cy="5552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Calibri"/>
                <a:buNone/>
              </a:pPr>
              <a:r>
                <a:rPr b="1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Probabilitat </a:t>
              </a:r>
              <a:endParaRPr b="1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8"/>
            <p:cNvSpPr/>
            <p:nvPr/>
          </p:nvSpPr>
          <p:spPr>
            <a:xfrm rot="-3310531">
              <a:off x="3028676" y="627845"/>
              <a:ext cx="826186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8"/>
            <p:cNvSpPr txBox="1"/>
            <p:nvPr/>
          </p:nvSpPr>
          <p:spPr>
            <a:xfrm rot="-3310531">
              <a:off x="3421115" y="619198"/>
              <a:ext cx="41309" cy="413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3677672" y="5864"/>
              <a:ext cx="1206666" cy="589756"/>
            </a:xfrm>
            <a:prstGeom prst="roundRect">
              <a:avLst>
                <a:gd fmla="val 10000" name="adj"/>
              </a:avLst>
            </a:prstGeom>
            <a:solidFill>
              <a:srgbClr val="CBFFF4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8"/>
            <p:cNvSpPr txBox="1"/>
            <p:nvPr/>
          </p:nvSpPr>
          <p:spPr>
            <a:xfrm>
              <a:off x="3694945" y="23137"/>
              <a:ext cx="1172120" cy="5552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BAIXA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4884339" y="288735"/>
              <a:ext cx="471805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8"/>
            <p:cNvSpPr txBox="1"/>
            <p:nvPr/>
          </p:nvSpPr>
          <p:spPr>
            <a:xfrm>
              <a:off x="5108446" y="288947"/>
              <a:ext cx="23590" cy="235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5356144" y="101180"/>
              <a:ext cx="1867748" cy="399123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8"/>
            <p:cNvSpPr txBox="1"/>
            <p:nvPr/>
          </p:nvSpPr>
          <p:spPr>
            <a:xfrm>
              <a:off x="5367834" y="112870"/>
              <a:ext cx="1844368" cy="3757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Poques vegades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3205867" y="966955"/>
              <a:ext cx="471805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8"/>
            <p:cNvSpPr txBox="1"/>
            <p:nvPr/>
          </p:nvSpPr>
          <p:spPr>
            <a:xfrm>
              <a:off x="3429974" y="967168"/>
              <a:ext cx="23590" cy="235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3677672" y="684084"/>
              <a:ext cx="1179513" cy="589756"/>
            </a:xfrm>
            <a:prstGeom prst="roundRect">
              <a:avLst>
                <a:gd fmla="val 10000" name="adj"/>
              </a:avLst>
            </a:prstGeom>
            <a:solidFill>
              <a:srgbClr val="63FFDF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8"/>
            <p:cNvSpPr txBox="1"/>
            <p:nvPr/>
          </p:nvSpPr>
          <p:spPr>
            <a:xfrm>
              <a:off x="3694945" y="701357"/>
              <a:ext cx="1144967" cy="5552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MITJANA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4857186" y="966955"/>
              <a:ext cx="471805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8"/>
            <p:cNvSpPr txBox="1"/>
            <p:nvPr/>
          </p:nvSpPr>
          <p:spPr>
            <a:xfrm>
              <a:off x="5081294" y="967168"/>
              <a:ext cx="23590" cy="235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5328992" y="795404"/>
              <a:ext cx="1043563" cy="367117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8"/>
            <p:cNvSpPr txBox="1"/>
            <p:nvPr/>
          </p:nvSpPr>
          <p:spPr>
            <a:xfrm>
              <a:off x="5339744" y="806156"/>
              <a:ext cx="1022059" cy="3456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 vegades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8"/>
            <p:cNvSpPr/>
            <p:nvPr/>
          </p:nvSpPr>
          <p:spPr>
            <a:xfrm rot="3310531">
              <a:off x="3028676" y="1306066"/>
              <a:ext cx="826186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8"/>
            <p:cNvSpPr txBox="1"/>
            <p:nvPr/>
          </p:nvSpPr>
          <p:spPr>
            <a:xfrm rot="3310531">
              <a:off x="3421115" y="1297418"/>
              <a:ext cx="41309" cy="413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3677672" y="1362305"/>
              <a:ext cx="1179513" cy="589756"/>
            </a:xfrm>
            <a:prstGeom prst="roundRect">
              <a:avLst>
                <a:gd fmla="val 10000" name="adj"/>
              </a:avLst>
            </a:prstGeom>
            <a:solidFill>
              <a:srgbClr val="00BD95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8"/>
            <p:cNvSpPr txBox="1"/>
            <p:nvPr/>
          </p:nvSpPr>
          <p:spPr>
            <a:xfrm>
              <a:off x="3694945" y="1379578"/>
              <a:ext cx="1144967" cy="5552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ALTA</a:t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4857186" y="1645176"/>
              <a:ext cx="471805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8"/>
            <p:cNvSpPr txBox="1"/>
            <p:nvPr/>
          </p:nvSpPr>
          <p:spPr>
            <a:xfrm>
              <a:off x="5081294" y="1645388"/>
              <a:ext cx="23590" cy="235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5328992" y="1451234"/>
              <a:ext cx="1062753" cy="411898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8"/>
            <p:cNvSpPr txBox="1"/>
            <p:nvPr/>
          </p:nvSpPr>
          <p:spPr>
            <a:xfrm>
              <a:off x="5341056" y="1463298"/>
              <a:ext cx="1038625" cy="3877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Sempre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8"/>
            <p:cNvSpPr/>
            <p:nvPr/>
          </p:nvSpPr>
          <p:spPr>
            <a:xfrm rot="3960809">
              <a:off x="1210154" y="2635729"/>
              <a:ext cx="1160591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05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8"/>
            <p:cNvSpPr txBox="1"/>
            <p:nvPr/>
          </p:nvSpPr>
          <p:spPr>
            <a:xfrm rot="3960809">
              <a:off x="1761435" y="2618722"/>
              <a:ext cx="58029" cy="580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2026353" y="2804812"/>
              <a:ext cx="1234962" cy="746213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8"/>
            <p:cNvSpPr txBox="1"/>
            <p:nvPr/>
          </p:nvSpPr>
          <p:spPr>
            <a:xfrm>
              <a:off x="2048209" y="2826668"/>
              <a:ext cx="1191250" cy="7025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Calibri"/>
                <a:buNone/>
              </a:pPr>
              <a:r>
                <a:rPr b="1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Gravetat</a:t>
              </a: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(Possibles danys)</a:t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8"/>
            <p:cNvSpPr/>
            <p:nvPr/>
          </p:nvSpPr>
          <p:spPr>
            <a:xfrm rot="-3480111">
              <a:off x="3052028" y="2788361"/>
              <a:ext cx="890381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8"/>
            <p:cNvSpPr txBox="1"/>
            <p:nvPr/>
          </p:nvSpPr>
          <p:spPr>
            <a:xfrm rot="-3480111">
              <a:off x="3474959" y="2778109"/>
              <a:ext cx="44519" cy="445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733121" y="2143051"/>
              <a:ext cx="1441967" cy="559531"/>
            </a:xfrm>
            <a:prstGeom prst="roundRect">
              <a:avLst>
                <a:gd fmla="val 10000" name="adj"/>
              </a:avLst>
            </a:prstGeom>
            <a:solidFill>
              <a:srgbClr val="CBFFF4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8"/>
            <p:cNvSpPr txBox="1"/>
            <p:nvPr/>
          </p:nvSpPr>
          <p:spPr>
            <a:xfrm>
              <a:off x="3611661" y="2159436"/>
              <a:ext cx="1547100" cy="52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LLEUGERAMENT DANYÓS</a:t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8"/>
            <p:cNvSpPr/>
            <p:nvPr/>
          </p:nvSpPr>
          <p:spPr>
            <a:xfrm rot="-548112">
              <a:off x="5171793" y="2369560"/>
              <a:ext cx="519644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8"/>
            <p:cNvSpPr txBox="1"/>
            <p:nvPr/>
          </p:nvSpPr>
          <p:spPr>
            <a:xfrm rot="-548112">
              <a:off x="5418624" y="2368576"/>
              <a:ext cx="25982" cy="259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5688142" y="1958024"/>
              <a:ext cx="1818963" cy="764584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8"/>
            <p:cNvSpPr txBox="1"/>
            <p:nvPr/>
          </p:nvSpPr>
          <p:spPr>
            <a:xfrm>
              <a:off x="5710536" y="1980418"/>
              <a:ext cx="1774175" cy="7197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talls, irritacions, molèsties, mal de cap</a:t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8"/>
            <p:cNvSpPr/>
            <p:nvPr/>
          </p:nvSpPr>
          <p:spPr>
            <a:xfrm rot="-387609">
              <a:off x="3259808" y="3139200"/>
              <a:ext cx="474820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8"/>
            <p:cNvSpPr txBox="1"/>
            <p:nvPr/>
          </p:nvSpPr>
          <p:spPr>
            <a:xfrm rot="-387609">
              <a:off x="3485348" y="3139337"/>
              <a:ext cx="23741" cy="237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3733121" y="2828169"/>
              <a:ext cx="1413682" cy="592652"/>
            </a:xfrm>
            <a:prstGeom prst="roundRect">
              <a:avLst>
                <a:gd fmla="val 10000" name="adj"/>
              </a:avLst>
            </a:prstGeom>
            <a:solidFill>
              <a:srgbClr val="63FFDF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8"/>
            <p:cNvSpPr txBox="1"/>
            <p:nvPr/>
          </p:nvSpPr>
          <p:spPr>
            <a:xfrm>
              <a:off x="3750479" y="2845527"/>
              <a:ext cx="1378966" cy="5579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DANYÓS</a:t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8"/>
            <p:cNvSpPr/>
            <p:nvPr/>
          </p:nvSpPr>
          <p:spPr>
            <a:xfrm rot="-478551">
              <a:off x="5144324" y="3076917"/>
              <a:ext cx="512716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8"/>
            <p:cNvSpPr txBox="1"/>
            <p:nvPr/>
          </p:nvSpPr>
          <p:spPr>
            <a:xfrm rot="-478551">
              <a:off x="5387865" y="3076106"/>
              <a:ext cx="25635" cy="256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5654561" y="2822431"/>
              <a:ext cx="1696435" cy="461844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8"/>
            <p:cNvSpPr txBox="1"/>
            <p:nvPr/>
          </p:nvSpPr>
          <p:spPr>
            <a:xfrm>
              <a:off x="5668088" y="2835958"/>
              <a:ext cx="1669381" cy="4347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rgbClr val="212121"/>
                  </a:solidFill>
                  <a:latin typeface="Calibri"/>
                  <a:ea typeface="Calibri"/>
                  <a:cs typeface="Calibri"/>
                  <a:sym typeface="Calibri"/>
                </a:rPr>
                <a:t>sordesa</a:t>
              </a: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, asma, cremades, TME</a:t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 rot="3472374">
              <a:off x="3053625" y="3541578"/>
              <a:ext cx="887187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8"/>
            <p:cNvSpPr txBox="1"/>
            <p:nvPr/>
          </p:nvSpPr>
          <p:spPr>
            <a:xfrm rot="3472374">
              <a:off x="3475039" y="3531405"/>
              <a:ext cx="44359" cy="4435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3733121" y="3645717"/>
              <a:ext cx="1375289" cy="567069"/>
            </a:xfrm>
            <a:prstGeom prst="roundRect">
              <a:avLst>
                <a:gd fmla="val 10000" name="adj"/>
              </a:avLst>
            </a:prstGeom>
            <a:solidFill>
              <a:srgbClr val="00BD95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8"/>
            <p:cNvSpPr txBox="1"/>
            <p:nvPr/>
          </p:nvSpPr>
          <p:spPr>
            <a:xfrm>
              <a:off x="3749730" y="3662326"/>
              <a:ext cx="1342071" cy="5338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EXTREMAMENT DANYÓS</a:t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8"/>
            <p:cNvSpPr/>
            <p:nvPr/>
          </p:nvSpPr>
          <p:spPr>
            <a:xfrm rot="-315031">
              <a:off x="5107329" y="3893657"/>
              <a:ext cx="515511" cy="24014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8"/>
            <p:cNvSpPr txBox="1"/>
            <p:nvPr/>
          </p:nvSpPr>
          <p:spPr>
            <a:xfrm rot="-315031">
              <a:off x="5352197" y="3892776"/>
              <a:ext cx="25775" cy="25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5621759" y="3396707"/>
              <a:ext cx="2165776" cy="970739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8"/>
            <p:cNvSpPr txBox="1"/>
            <p:nvPr/>
          </p:nvSpPr>
          <p:spPr>
            <a:xfrm>
              <a:off x="5650191" y="3425139"/>
              <a:ext cx="2108912" cy="9138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775" lIns="10775" spcFirstLastPara="1" rIns="10775" wrap="square" tIns="107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ca-ES" sz="17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amputació, intoxicació, fractures majors, malalties cròniques, càncer… </a:t>
              </a:r>
              <a:endParaRPr b="0" i="0" sz="17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"/>
          <p:cNvSpPr txBox="1"/>
          <p:nvPr>
            <p:ph type="title"/>
          </p:nvPr>
        </p:nvSpPr>
        <p:spPr>
          <a:xfrm>
            <a:off x="311688" y="292850"/>
            <a:ext cx="8520600" cy="801000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2. avaluació de riscos: valoració del risc (MÈTODE INSHT)</a:t>
            </a:r>
            <a:endParaRPr/>
          </a:p>
        </p:txBody>
      </p:sp>
      <p:pic>
        <p:nvPicPr>
          <p:cNvPr id="197" name="Google Shape;19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840" y="977557"/>
            <a:ext cx="8374074" cy="4165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0"/>
          <p:cNvSpPr txBox="1"/>
          <p:nvPr>
            <p:ph type="title"/>
          </p:nvPr>
        </p:nvSpPr>
        <p:spPr>
          <a:xfrm>
            <a:off x="311700" y="166404"/>
            <a:ext cx="8520600" cy="694833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Avaluació de riscos: actuacions</a:t>
            </a:r>
            <a:endParaRPr/>
          </a:p>
        </p:txBody>
      </p:sp>
      <p:grpSp>
        <p:nvGrpSpPr>
          <p:cNvPr id="203" name="Google Shape;203;p10"/>
          <p:cNvGrpSpPr/>
          <p:nvPr/>
        </p:nvGrpSpPr>
        <p:grpSpPr>
          <a:xfrm>
            <a:off x="960475" y="969189"/>
            <a:ext cx="6095999" cy="4060428"/>
            <a:chOff x="0" y="1785"/>
            <a:chExt cx="6095999" cy="4060428"/>
          </a:xfrm>
        </p:grpSpPr>
        <p:sp>
          <p:nvSpPr>
            <p:cNvPr id="204" name="Google Shape;204;p10"/>
            <p:cNvSpPr/>
            <p:nvPr/>
          </p:nvSpPr>
          <p:spPr>
            <a:xfrm rot="5400000">
              <a:off x="3832939" y="-1558508"/>
              <a:ext cx="624681" cy="390144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411"/>
              </a:schemeClr>
            </a:solidFill>
            <a:ln cap="flat" cmpd="sng" w="25400">
              <a:solidFill>
                <a:schemeClr val="dk2">
                  <a:alpha val="89411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0"/>
            <p:cNvSpPr txBox="1"/>
            <p:nvPr/>
          </p:nvSpPr>
          <p:spPr>
            <a:xfrm>
              <a:off x="2194560" y="110365"/>
              <a:ext cx="3870946" cy="563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Char char="•"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no requereix actuació específica.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0"/>
            <p:cNvSpPr/>
            <p:nvPr/>
          </p:nvSpPr>
          <p:spPr>
            <a:xfrm>
              <a:off x="0" y="1785"/>
              <a:ext cx="2194560" cy="780851"/>
            </a:xfrm>
            <a:prstGeom prst="roundRect">
              <a:avLst>
                <a:gd fmla="val 16667" name="adj"/>
              </a:avLst>
            </a:prstGeom>
            <a:solidFill>
              <a:srgbClr val="FFFF99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0"/>
            <p:cNvSpPr txBox="1"/>
            <p:nvPr/>
          </p:nvSpPr>
          <p:spPr>
            <a:xfrm>
              <a:off x="38118" y="39903"/>
              <a:ext cx="2118324" cy="7046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76200" spcFirstLastPara="1" rIns="76200" wrap="square" tIns="381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TRIVIAL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0"/>
            <p:cNvSpPr/>
            <p:nvPr/>
          </p:nvSpPr>
          <p:spPr>
            <a:xfrm rot="5400000">
              <a:off x="3832939" y="-738614"/>
              <a:ext cx="624681" cy="390144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411"/>
              </a:schemeClr>
            </a:solidFill>
            <a:ln cap="flat" cmpd="sng" w="25400">
              <a:solidFill>
                <a:schemeClr val="dk2">
                  <a:alpha val="89411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0"/>
            <p:cNvSpPr txBox="1"/>
            <p:nvPr/>
          </p:nvSpPr>
          <p:spPr>
            <a:xfrm>
              <a:off x="2194560" y="930259"/>
              <a:ext cx="3870946" cy="563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Char char="•"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comprovacions periòdiques   per assegurar eficàcia control.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0"/>
            <p:cNvSpPr/>
            <p:nvPr/>
          </p:nvSpPr>
          <p:spPr>
            <a:xfrm>
              <a:off x="0" y="821680"/>
              <a:ext cx="2194560" cy="780851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0"/>
            <p:cNvSpPr txBox="1"/>
            <p:nvPr/>
          </p:nvSpPr>
          <p:spPr>
            <a:xfrm>
              <a:off x="38118" y="859798"/>
              <a:ext cx="2118324" cy="7046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76200" spcFirstLastPara="1" rIns="76200" wrap="square" tIns="381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TOLERABLE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0"/>
            <p:cNvSpPr/>
            <p:nvPr/>
          </p:nvSpPr>
          <p:spPr>
            <a:xfrm rot="5400000">
              <a:off x="3832939" y="81279"/>
              <a:ext cx="624681" cy="390144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411"/>
              </a:schemeClr>
            </a:solidFill>
            <a:ln cap="flat" cmpd="sng" w="25400">
              <a:solidFill>
                <a:schemeClr val="dk2">
                  <a:alpha val="89411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0"/>
            <p:cNvSpPr txBox="1"/>
            <p:nvPr/>
          </p:nvSpPr>
          <p:spPr>
            <a:xfrm>
              <a:off x="2194560" y="1750152"/>
              <a:ext cx="3870946" cy="563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Char char="•"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implantar mesures reducció risc en temps determinat.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0"/>
            <p:cNvSpPr/>
            <p:nvPr/>
          </p:nvSpPr>
          <p:spPr>
            <a:xfrm>
              <a:off x="0" y="1641574"/>
              <a:ext cx="2194560" cy="780851"/>
            </a:xfrm>
            <a:prstGeom prst="roundRect">
              <a:avLst>
                <a:gd fmla="val 16667" name="adj"/>
              </a:avLst>
            </a:prstGeom>
            <a:solidFill>
              <a:srgbClr val="FF5050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0"/>
            <p:cNvSpPr txBox="1"/>
            <p:nvPr/>
          </p:nvSpPr>
          <p:spPr>
            <a:xfrm>
              <a:off x="38118" y="1679692"/>
              <a:ext cx="2118324" cy="7046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76200" spcFirstLastPara="1" rIns="76200" wrap="square" tIns="381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MODERAT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0"/>
            <p:cNvSpPr/>
            <p:nvPr/>
          </p:nvSpPr>
          <p:spPr>
            <a:xfrm rot="5400000">
              <a:off x="3832939" y="901174"/>
              <a:ext cx="624681" cy="390144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411"/>
              </a:schemeClr>
            </a:solidFill>
            <a:ln cap="flat" cmpd="sng" w="25400">
              <a:solidFill>
                <a:schemeClr val="dk2">
                  <a:alpha val="89411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0"/>
            <p:cNvSpPr txBox="1"/>
            <p:nvPr/>
          </p:nvSpPr>
          <p:spPr>
            <a:xfrm>
              <a:off x="2194560" y="2570047"/>
              <a:ext cx="3870946" cy="563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Char char="•"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implantar mesures reducció risc de forma immediata. 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0" y="2461468"/>
              <a:ext cx="2194560" cy="780851"/>
            </a:xfrm>
            <a:prstGeom prst="roundRect">
              <a:avLst>
                <a:gd fmla="val 16667" name="adj"/>
              </a:avLst>
            </a:prstGeom>
            <a:solidFill>
              <a:srgbClr val="8F8F8F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0"/>
            <p:cNvSpPr txBox="1"/>
            <p:nvPr/>
          </p:nvSpPr>
          <p:spPr>
            <a:xfrm>
              <a:off x="38118" y="2499586"/>
              <a:ext cx="2118324" cy="7046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76200" spcFirstLastPara="1" rIns="76200" wrap="square" tIns="381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IMPORTANT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0"/>
            <p:cNvSpPr/>
            <p:nvPr/>
          </p:nvSpPr>
          <p:spPr>
            <a:xfrm rot="5400000">
              <a:off x="3832939" y="1721068"/>
              <a:ext cx="624681" cy="390144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411"/>
              </a:schemeClr>
            </a:solidFill>
            <a:ln cap="flat" cmpd="sng" w="25400">
              <a:solidFill>
                <a:schemeClr val="dk2">
                  <a:alpha val="89411"/>
                </a:scheme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0"/>
            <p:cNvSpPr txBox="1"/>
            <p:nvPr/>
          </p:nvSpPr>
          <p:spPr>
            <a:xfrm>
              <a:off x="2194560" y="3389941"/>
              <a:ext cx="3870946" cy="563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Char char="•"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s’atura el treball fins que es redueix el  risc.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0" y="3281362"/>
              <a:ext cx="2194560" cy="780851"/>
            </a:xfrm>
            <a:prstGeom prst="roundRect">
              <a:avLst>
                <a:gd fmla="val 16667" name="adj"/>
              </a:avLst>
            </a:prstGeom>
            <a:solidFill>
              <a:srgbClr val="FF0000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0"/>
            <p:cNvSpPr txBox="1"/>
            <p:nvPr/>
          </p:nvSpPr>
          <p:spPr>
            <a:xfrm>
              <a:off x="38118" y="3319480"/>
              <a:ext cx="2118324" cy="7046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76200" spcFirstLastPara="1" rIns="76200" wrap="square" tIns="381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INTOLERABLE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"/>
          <p:cNvSpPr txBox="1"/>
          <p:nvPr>
            <p:ph type="title"/>
          </p:nvPr>
        </p:nvSpPr>
        <p:spPr>
          <a:xfrm>
            <a:off x="311700" y="109330"/>
            <a:ext cx="8520600" cy="655983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3. organització preventiva: models</a:t>
            </a:r>
            <a:endParaRPr/>
          </a:p>
        </p:txBody>
      </p:sp>
      <p:graphicFrame>
        <p:nvGraphicFramePr>
          <p:cNvPr id="229" name="Google Shape;229;p11"/>
          <p:cNvGraphicFramePr/>
          <p:nvPr/>
        </p:nvGraphicFramePr>
        <p:xfrm>
          <a:off x="190919" y="84934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{BE914926-50DF-464B-8A7D-42D9705083CE}</a:tableStyleId>
              </a:tblPr>
              <a:tblGrid>
                <a:gridCol w="3714975"/>
                <a:gridCol w="5067275"/>
              </a:tblGrid>
              <a:tr h="979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L’empresari  assumeix la prevenció. 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0"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0"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b="0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Fins 10 treballadores</a:t>
                      </a:r>
                      <a:r>
                        <a:rPr b="0" lang="ca-ES" sz="15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o</a:t>
                      </a:r>
                      <a:r>
                        <a:rPr b="0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&gt;25 </a:t>
                      </a:r>
                      <a:r>
                        <a:rPr b="0" lang="ca-ES" sz="15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</a:t>
                      </a:r>
                      <a:r>
                        <a:rPr b="0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 l’empresa es al mateix centre.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b="0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Formació de 30h. No activitat perillosa</a:t>
                      </a:r>
                      <a:r>
                        <a:rPr b="0" lang="ca-ES" sz="15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b="0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Treballar habitualment al centre de treball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925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Designació d’un treballador o més.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0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 treballadors adequat.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0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 formació adequada.</a:t>
                      </a:r>
                      <a:endParaRPr b="0"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Empreses no obligades a tenir servei propi. 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</a:t>
                      </a:r>
                      <a:r>
                        <a:rPr lang="ca-ES" sz="15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Formació de 30h. No activitat perillosa.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L’empresari ha de dotar als seus delegats de temps i materials necessari.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504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Servei de prevenció propi.</a:t>
                      </a:r>
                      <a:endParaRPr b="1"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+ de 500 treballadors/es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Entre 250 i 500 amb activitats perilloses.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714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Servei de prevenció propi mancomunat.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Empreses que comparteixen centre de treball, edifici, centre comercial...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Mateix sector productiu o territori...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814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1"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Servei de prevenció aliè.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No obligades a servei propi.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Decisió de l’autoritat laboral.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ca-ES" sz="15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Empresari o treballadors insuficients.</a:t>
                      </a:r>
                      <a:endParaRPr sz="15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"/>
          <p:cNvSpPr txBox="1"/>
          <p:nvPr>
            <p:ph type="title"/>
          </p:nvPr>
        </p:nvSpPr>
        <p:spPr>
          <a:xfrm>
            <a:off x="311700" y="132076"/>
            <a:ext cx="8520600" cy="628000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4. LES AUDITORIES</a:t>
            </a:r>
            <a:endParaRPr/>
          </a:p>
        </p:txBody>
      </p:sp>
      <p:sp>
        <p:nvSpPr>
          <p:cNvPr id="235" name="Google Shape;235;p12"/>
          <p:cNvSpPr txBox="1"/>
          <p:nvPr>
            <p:ph idx="1" type="body"/>
          </p:nvPr>
        </p:nvSpPr>
        <p:spPr>
          <a:xfrm>
            <a:off x="291188" y="705802"/>
            <a:ext cx="7491845" cy="43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Instrument de gestió </a:t>
            </a: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que fa una </a:t>
            </a:r>
            <a:r>
              <a:rPr b="1"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avaluació sistemàtica</a:t>
            </a: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documentada i periòdica</a:t>
            </a: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, que mesura </a:t>
            </a:r>
            <a:r>
              <a:rPr b="1"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l’eficàcia dels sistemes de prevenció </a:t>
            </a: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de riscos laborals, d’una empresa o d’un grup d’empreses.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Empreses que no hagin concertat el servei de prevenció especialitzat.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Empreses amb menys de 50 treballadors i que no realitzen activitats perilloses.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En els dotze primers mesos i periòdica cada 4 anys o cada 2 anys activitats perilloses.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12"/>
          <p:cNvSpPr/>
          <p:nvPr/>
        </p:nvSpPr>
        <p:spPr>
          <a:xfrm>
            <a:off x="4279063" y="1663364"/>
            <a:ext cx="547576" cy="53156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25400">
            <a:solidFill>
              <a:srgbClr val="006A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1" i="0" sz="105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2"/>
          <p:cNvSpPr/>
          <p:nvPr/>
        </p:nvSpPr>
        <p:spPr>
          <a:xfrm>
            <a:off x="2972848" y="3436392"/>
            <a:ext cx="624595" cy="553196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25400">
            <a:solidFill>
              <a:srgbClr val="006A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1" i="0" sz="105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2972848" y="1764602"/>
            <a:ext cx="149919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OBLIGACIÓ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2"/>
          <p:cNvSpPr txBox="1"/>
          <p:nvPr/>
        </p:nvSpPr>
        <p:spPr>
          <a:xfrm>
            <a:off x="2306792" y="2620334"/>
            <a:ext cx="149919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EXCPECIÓ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2"/>
          <p:cNvSpPr txBox="1"/>
          <p:nvPr/>
        </p:nvSpPr>
        <p:spPr>
          <a:xfrm>
            <a:off x="1473759" y="3528349"/>
            <a:ext cx="1499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QUAN?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2"/>
          <p:cNvSpPr/>
          <p:nvPr/>
        </p:nvSpPr>
        <p:spPr>
          <a:xfrm>
            <a:off x="3635109" y="2597800"/>
            <a:ext cx="624595" cy="553196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25400">
            <a:solidFill>
              <a:srgbClr val="006A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1" i="0" sz="105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4400"/>
              <a:t>5. </a:t>
            </a:r>
            <a:r>
              <a:rPr lang="ca-ES" sz="4400"/>
              <a:t>EL PLA D’AUTOPROTECCIÓ</a:t>
            </a:r>
            <a:endParaRPr/>
          </a:p>
        </p:txBody>
      </p:sp>
      <p:grpSp>
        <p:nvGrpSpPr>
          <p:cNvPr id="247" name="Google Shape;247;p13"/>
          <p:cNvGrpSpPr/>
          <p:nvPr/>
        </p:nvGrpSpPr>
        <p:grpSpPr>
          <a:xfrm>
            <a:off x="311700" y="1285822"/>
            <a:ext cx="8520600" cy="3261463"/>
            <a:chOff x="0" y="1472"/>
            <a:chExt cx="8520600" cy="3261463"/>
          </a:xfrm>
        </p:grpSpPr>
        <p:sp>
          <p:nvSpPr>
            <p:cNvPr id="248" name="Google Shape;248;p13"/>
            <p:cNvSpPr/>
            <p:nvPr/>
          </p:nvSpPr>
          <p:spPr>
            <a:xfrm>
              <a:off x="0" y="1970243"/>
              <a:ext cx="8520600" cy="1292692"/>
            </a:xfrm>
            <a:prstGeom prst="rect">
              <a:avLst/>
            </a:prstGeom>
            <a:gradFill>
              <a:gsLst>
                <a:gs pos="0">
                  <a:srgbClr val="3F5B68"/>
                </a:gs>
                <a:gs pos="100000">
                  <a:srgbClr val="B7C2CC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509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3"/>
            <p:cNvSpPr txBox="1"/>
            <p:nvPr/>
          </p:nvSpPr>
          <p:spPr>
            <a:xfrm>
              <a:off x="0" y="1970243"/>
              <a:ext cx="8520600" cy="12926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Conté els </a:t>
              </a:r>
              <a:r>
                <a:rPr b="1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simulacres anuals </a:t>
              </a: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que ajuden a detectar possibles fallades i altres aspectes perquè l’evacuació es faci més de presa.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3"/>
            <p:cNvSpPr/>
            <p:nvPr/>
          </p:nvSpPr>
          <p:spPr>
            <a:xfrm rot="10800000">
              <a:off x="0" y="1472"/>
              <a:ext cx="8520600" cy="1988161"/>
            </a:xfrm>
            <a:prstGeom prst="upArrowCallout">
              <a:avLst>
                <a:gd fmla="val 25000" name="adj1"/>
                <a:gd fmla="val 25000" name="adj2"/>
                <a:gd fmla="val 25000" name="adj3"/>
                <a:gd fmla="val 64977" name="adj4"/>
              </a:avLst>
            </a:prstGeom>
            <a:gradFill>
              <a:gsLst>
                <a:gs pos="0">
                  <a:srgbClr val="3F5B68"/>
                </a:gs>
                <a:gs pos="100000">
                  <a:srgbClr val="B7C2CC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509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3"/>
            <p:cNvSpPr txBox="1"/>
            <p:nvPr/>
          </p:nvSpPr>
          <p:spPr>
            <a:xfrm>
              <a:off x="0" y="1472"/>
              <a:ext cx="8520600" cy="1291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És un document únic i ha d’incloure tots els </a:t>
              </a:r>
              <a:r>
                <a:rPr b="1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procediments i protocols </a:t>
              </a: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necessaris per reflectir les </a:t>
              </a:r>
              <a:r>
                <a:rPr b="1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actuacions preventives i de resposta a l'emergència</a:t>
              </a: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, (incendi, inundació, amenaça de bomba, explosió... ).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8FEE9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4"/>
          <p:cNvSpPr txBox="1"/>
          <p:nvPr>
            <p:ph type="title"/>
          </p:nvPr>
        </p:nvSpPr>
        <p:spPr>
          <a:xfrm>
            <a:off x="311700" y="385887"/>
            <a:ext cx="8520600" cy="64281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5. EL PLA D’AUTOPROTECCIÓ: quan?</a:t>
            </a:r>
            <a:endParaRPr/>
          </a:p>
        </p:txBody>
      </p:sp>
      <p:pic>
        <p:nvPicPr>
          <p:cNvPr id="257" name="Google Shape;257;p14"/>
          <p:cNvPicPr preferRelativeResize="0"/>
          <p:nvPr/>
        </p:nvPicPr>
        <p:blipFill rotWithShape="1">
          <a:blip r:embed="rId3">
            <a:alphaModFix/>
          </a:blip>
          <a:srcRect b="0" l="0" r="10792" t="63784"/>
          <a:stretch/>
        </p:blipFill>
        <p:spPr>
          <a:xfrm>
            <a:off x="444968" y="1446027"/>
            <a:ext cx="8254064" cy="2690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8FEE9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4000"/>
              <a:t>EL PLA D’AUTOPROTECCIÓ: quan?</a:t>
            </a:r>
            <a:endParaRPr sz="4400"/>
          </a:p>
        </p:txBody>
      </p:sp>
      <p:sp>
        <p:nvSpPr>
          <p:cNvPr id="263" name="Google Shape;263;p15"/>
          <p:cNvSpPr txBox="1"/>
          <p:nvPr/>
        </p:nvSpPr>
        <p:spPr>
          <a:xfrm>
            <a:off x="401721" y="1225899"/>
            <a:ext cx="8520600" cy="32968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ca-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 empreses petites no obligades a tenir un Pla d’Autoprotecció podem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ca-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trobar documents molt més breus anomenats de diferent forma: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1" i="0" lang="ca-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Pla d’incendi,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1" i="0" lang="ca-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Pla d’emergència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1" i="0" lang="ca-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Pla d’emergència interior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1" i="0" lang="ca-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Manual d’emergència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1" i="0" lang="ca-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etc.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ca-E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8FEE9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/>
          <p:nvPr>
            <p:ph type="title"/>
          </p:nvPr>
        </p:nvSpPr>
        <p:spPr>
          <a:xfrm>
            <a:off x="311700" y="122728"/>
            <a:ext cx="8832300" cy="6747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5. pla d’actuació davant d’emergències</a:t>
            </a:r>
            <a:endParaRPr/>
          </a:p>
        </p:txBody>
      </p:sp>
      <p:pic>
        <p:nvPicPr>
          <p:cNvPr id="269" name="Google Shape;26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784" y="911793"/>
            <a:ext cx="7684431" cy="418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4400"/>
              <a:t>pla d’emergències</a:t>
            </a:r>
            <a:endParaRPr/>
          </a:p>
        </p:txBody>
      </p:sp>
      <p:grpSp>
        <p:nvGrpSpPr>
          <p:cNvPr id="275" name="Google Shape;275;p17"/>
          <p:cNvGrpSpPr/>
          <p:nvPr/>
        </p:nvGrpSpPr>
        <p:grpSpPr>
          <a:xfrm>
            <a:off x="311700" y="1227493"/>
            <a:ext cx="8520600" cy="3533829"/>
            <a:chOff x="0" y="1594"/>
            <a:chExt cx="8520600" cy="3533829"/>
          </a:xfrm>
        </p:grpSpPr>
        <p:sp>
          <p:nvSpPr>
            <p:cNvPr id="276" name="Google Shape;276;p17"/>
            <p:cNvSpPr/>
            <p:nvPr/>
          </p:nvSpPr>
          <p:spPr>
            <a:xfrm>
              <a:off x="0" y="2134778"/>
              <a:ext cx="8520600" cy="1400645"/>
            </a:xfrm>
            <a:prstGeom prst="rect">
              <a:avLst/>
            </a:prstGeom>
            <a:gradFill>
              <a:gsLst>
                <a:gs pos="0">
                  <a:srgbClr val="3F5B68"/>
                </a:gs>
                <a:gs pos="100000">
                  <a:srgbClr val="B7C2CC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509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7"/>
            <p:cNvSpPr txBox="1"/>
            <p:nvPr/>
          </p:nvSpPr>
          <p:spPr>
            <a:xfrm>
              <a:off x="0" y="2134778"/>
              <a:ext cx="8520600" cy="14006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El pla d’emergències ha de definir la </a:t>
              </a:r>
              <a:r>
                <a:rPr b="1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seqüència d’actuacions </a:t>
              </a: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que s’han de desenvolupar per al control inicial de les emergències que es produeixin i ha de </a:t>
              </a:r>
              <a:r>
                <a:rPr b="1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planificar l’organització humana </a:t>
              </a: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amb els mitjans necessaris que la possibilitin.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7"/>
            <p:cNvSpPr/>
            <p:nvPr/>
          </p:nvSpPr>
          <p:spPr>
            <a:xfrm rot="10800000">
              <a:off x="0" y="1594"/>
              <a:ext cx="8520600" cy="2154193"/>
            </a:xfrm>
            <a:prstGeom prst="upArrowCallout">
              <a:avLst>
                <a:gd fmla="val 25000" name="adj1"/>
                <a:gd fmla="val 25000" name="adj2"/>
                <a:gd fmla="val 25000" name="adj3"/>
                <a:gd fmla="val 64977" name="adj4"/>
              </a:avLst>
            </a:prstGeom>
            <a:gradFill>
              <a:gsLst>
                <a:gs pos="0">
                  <a:srgbClr val="3F5B68"/>
                </a:gs>
                <a:gs pos="100000">
                  <a:srgbClr val="B7C2CC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509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7"/>
            <p:cNvSpPr txBox="1"/>
            <p:nvPr/>
          </p:nvSpPr>
          <p:spPr>
            <a:xfrm>
              <a:off x="0" y="1594"/>
              <a:ext cx="8520600" cy="13997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9125" lIns="199125" spcFirstLastPara="1" rIns="199125" wrap="square" tIns="199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ca-ES" sz="2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Pla d’actuació davant emergències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8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(inclòs en el pla d’autoprotecció)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22e20e608_3_0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-ES" sz="1100">
                <a:latin typeface="Arial"/>
                <a:ea typeface="Arial"/>
                <a:cs typeface="Arial"/>
                <a:sym typeface="Arial"/>
              </a:rPr>
              <a:t>Suport vital bàsic: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https://www.youtube.com/watch?v=iFDOJB7ZFzg&amp;t=104s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 sz="1100">
                <a:latin typeface="Arial"/>
                <a:ea typeface="Arial"/>
                <a:cs typeface="Arial"/>
                <a:sym typeface="Arial"/>
              </a:rPr>
              <a:t>hemorragies i ferides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 sz="1100">
                <a:latin typeface="Arial"/>
                <a:ea typeface="Arial"/>
                <a:cs typeface="Arial"/>
                <a:sym typeface="Arial"/>
              </a:rPr>
              <a:t>https://www.youtube.com/watch?v=-DtoqMXPdHk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 sz="1100">
                <a:latin typeface="Arial"/>
                <a:ea typeface="Arial"/>
                <a:cs typeface="Arial"/>
                <a:sym typeface="Arial"/>
              </a:rPr>
              <a:t>Cremades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 sz="1100">
                <a:latin typeface="Arial"/>
                <a:ea typeface="Arial"/>
                <a:cs typeface="Arial"/>
                <a:sym typeface="Arial"/>
              </a:rPr>
              <a:t>https://www.youtube.com/watch?v=w8R66OGRykg&amp;t=73s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 sz="1100">
                <a:latin typeface="Arial"/>
                <a:ea typeface="Arial"/>
                <a:cs typeface="Arial"/>
                <a:sym typeface="Arial"/>
              </a:rPr>
              <a:t>Fracturas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 sz="1100">
                <a:latin typeface="Arial"/>
                <a:ea typeface="Arial"/>
                <a:cs typeface="Arial"/>
                <a:sym typeface="Arial"/>
              </a:rPr>
              <a:t>https://www.youtube.com/watch?v=3-2ay78CQP4&amp;t=41</a:t>
            </a:r>
            <a:r>
              <a:rPr lang="ca-ES" sz="4100"/>
              <a:t>s</a:t>
            </a:r>
            <a:endParaRPr sz="41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64" name="Google Shape;64;g3122e20e608_3_0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4400"/>
              <a:t>Tipus d’emergències</a:t>
            </a:r>
            <a:endParaRPr/>
          </a:p>
        </p:txBody>
      </p:sp>
      <p:sp>
        <p:nvSpPr>
          <p:cNvPr id="285" name="Google Shape;285;p18"/>
          <p:cNvSpPr txBox="1"/>
          <p:nvPr/>
        </p:nvSpPr>
        <p:spPr>
          <a:xfrm>
            <a:off x="532348" y="1183366"/>
            <a:ext cx="7491845" cy="34489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✔"/>
            </a:pPr>
            <a:r>
              <a:rPr b="0" i="0" lang="ca-E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Incendi.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✔"/>
            </a:pPr>
            <a:r>
              <a:rPr b="0" i="0" lang="ca-E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Explosió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✔"/>
            </a:pPr>
            <a:r>
              <a:rPr b="0" i="0" lang="ca-E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Amenaça de bomba.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✔"/>
            </a:pPr>
            <a:r>
              <a:rPr b="0" i="0" lang="ca-E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Fuita de gas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✔"/>
            </a:pPr>
            <a:r>
              <a:rPr b="0" i="0" lang="ca-E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Temporal de vent, neu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✔"/>
            </a:pPr>
            <a:r>
              <a:rPr b="0" i="0" lang="ca-E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Inundació.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✔"/>
            </a:pPr>
            <a:r>
              <a:rPr b="0" i="0" lang="ca-E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Etc.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4400"/>
              <a:t>classificació d’emergències</a:t>
            </a:r>
            <a:endParaRPr/>
          </a:p>
        </p:txBody>
      </p:sp>
      <p:grpSp>
        <p:nvGrpSpPr>
          <p:cNvPr id="291" name="Google Shape;291;p19"/>
          <p:cNvGrpSpPr/>
          <p:nvPr/>
        </p:nvGrpSpPr>
        <p:grpSpPr>
          <a:xfrm>
            <a:off x="796008" y="1316038"/>
            <a:ext cx="6999324" cy="3447360"/>
            <a:chOff x="2188" y="222188"/>
            <a:chExt cx="6999324" cy="3447360"/>
          </a:xfrm>
        </p:grpSpPr>
        <p:sp>
          <p:nvSpPr>
            <p:cNvPr id="292" name="Google Shape;292;p19"/>
            <p:cNvSpPr/>
            <p:nvPr/>
          </p:nvSpPr>
          <p:spPr>
            <a:xfrm>
              <a:off x="2188" y="222188"/>
              <a:ext cx="2133940" cy="46080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9"/>
            <p:cNvSpPr txBox="1"/>
            <p:nvPr/>
          </p:nvSpPr>
          <p:spPr>
            <a:xfrm>
              <a:off x="2188" y="222188"/>
              <a:ext cx="2133940" cy="46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5000" lIns="113775" spcFirstLastPara="1" rIns="113775" wrap="square" tIns="65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ca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Conat d’emergència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188" y="682988"/>
              <a:ext cx="2133940" cy="2986560"/>
            </a:xfrm>
            <a:prstGeom prst="rect">
              <a:avLst/>
            </a:prstGeom>
            <a:solidFill>
              <a:srgbClr val="CBCBCB">
                <a:alpha val="89411"/>
              </a:srgbClr>
            </a:solidFill>
            <a:ln cap="flat" cmpd="sng" w="25400">
              <a:solidFill>
                <a:srgbClr val="CBCBCB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9"/>
            <p:cNvSpPr txBox="1"/>
            <p:nvPr/>
          </p:nvSpPr>
          <p:spPr>
            <a:xfrm>
              <a:off x="2188" y="682988"/>
              <a:ext cx="2133940" cy="2986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85325" spcFirstLastPara="1" rIns="113775" wrap="square" tIns="853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Succés </a:t>
              </a:r>
              <a:r>
                <a:rPr b="0" i="0" lang="ca-ES" sz="1600" u="sng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controlat amb els mitjans disponibles </a:t>
              </a: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en el lloc on es produeix.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sng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No precisa ajuda externa ni evacuació del personal</a:t>
              </a:r>
              <a:endParaRPr b="0" i="0" sz="16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Exemple: un petit foc en una cuina que sufoca directament el personal present amb un extintor)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9"/>
            <p:cNvSpPr/>
            <p:nvPr/>
          </p:nvSpPr>
          <p:spPr>
            <a:xfrm>
              <a:off x="2434880" y="222188"/>
              <a:ext cx="2133940" cy="46080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9"/>
            <p:cNvSpPr txBox="1"/>
            <p:nvPr/>
          </p:nvSpPr>
          <p:spPr>
            <a:xfrm>
              <a:off x="2434880" y="222188"/>
              <a:ext cx="2133940" cy="46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5000" lIns="113775" spcFirstLastPara="1" rIns="113775" wrap="square" tIns="65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ca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Emergència parcial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2434880" y="682988"/>
              <a:ext cx="2133940" cy="2986560"/>
            </a:xfrm>
            <a:prstGeom prst="rect">
              <a:avLst/>
            </a:prstGeom>
            <a:solidFill>
              <a:srgbClr val="CBCBCB">
                <a:alpha val="89411"/>
              </a:srgbClr>
            </a:solidFill>
            <a:ln cap="flat" cmpd="sng" w="25400">
              <a:solidFill>
                <a:srgbClr val="CBCBCB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9"/>
            <p:cNvSpPr txBox="1"/>
            <p:nvPr/>
          </p:nvSpPr>
          <p:spPr>
            <a:xfrm>
              <a:off x="2434880" y="682988"/>
              <a:ext cx="2133940" cy="2986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85325" spcFirstLastPara="1" rIns="113775" wrap="square" tIns="853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És </a:t>
              </a:r>
              <a:r>
                <a:rPr b="0" i="0" lang="ca-ES" sz="1600" u="sng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controlada per l’equip d’intervenció de la pròpia empres</a:t>
              </a: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No requereix intervenció externa però generalment </a:t>
              </a:r>
              <a:r>
                <a:rPr b="0" i="0" lang="ca-ES" sz="1600" u="sng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sol precisar evacuació parcial </a:t>
              </a: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de la instal·lació.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4867572" y="222188"/>
              <a:ext cx="2133940" cy="46080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9"/>
            <p:cNvSpPr txBox="1"/>
            <p:nvPr/>
          </p:nvSpPr>
          <p:spPr>
            <a:xfrm>
              <a:off x="4867572" y="222188"/>
              <a:ext cx="2133940" cy="46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5000" lIns="113775" spcFirstLastPara="1" rIns="113775" wrap="square" tIns="65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ca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Emergència general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4867572" y="682988"/>
              <a:ext cx="2133940" cy="2986560"/>
            </a:xfrm>
            <a:prstGeom prst="rect">
              <a:avLst/>
            </a:prstGeom>
            <a:solidFill>
              <a:srgbClr val="CBCBCB">
                <a:alpha val="89411"/>
              </a:srgbClr>
            </a:solidFill>
            <a:ln cap="flat" cmpd="sng" w="25400">
              <a:solidFill>
                <a:srgbClr val="CBCBCB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9"/>
            <p:cNvSpPr txBox="1"/>
            <p:nvPr/>
          </p:nvSpPr>
          <p:spPr>
            <a:xfrm>
              <a:off x="4867572" y="682988"/>
              <a:ext cx="2133940" cy="29865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85325" spcFirstLastPara="1" rIns="113775" wrap="square" tIns="853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S’ha de recórrer a </a:t>
              </a:r>
              <a:r>
                <a:rPr b="0" i="0" lang="ca-ES" sz="1600" u="sng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ajuda externa especialitzada </a:t>
              </a: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( bombers, serveis mèdics, etc i a una evacuació general de la instal·lació).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nfinament saludable - Fundació St Francesc d'Assís" id="308" name="Google Shape;30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832" y="3710763"/>
            <a:ext cx="2422262" cy="126175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vén realizar una práctica de evacuación conforme al plan de emergencia -  Noticias - Poder Judicial" id="309" name="Google Shape;30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75859" y="3476765"/>
            <a:ext cx="2356441" cy="149575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4400"/>
              <a:t>plans principals d’actuació en cas d’emergència</a:t>
            </a:r>
            <a:endParaRPr/>
          </a:p>
        </p:txBody>
      </p:sp>
      <p:grpSp>
        <p:nvGrpSpPr>
          <p:cNvPr id="311" name="Google Shape;311;p20"/>
          <p:cNvGrpSpPr/>
          <p:nvPr/>
        </p:nvGrpSpPr>
        <p:grpSpPr>
          <a:xfrm>
            <a:off x="1915006" y="1197524"/>
            <a:ext cx="4907749" cy="2939422"/>
            <a:chOff x="23" y="87695"/>
            <a:chExt cx="4907749" cy="2939422"/>
          </a:xfrm>
        </p:grpSpPr>
        <p:sp>
          <p:nvSpPr>
            <p:cNvPr id="312" name="Google Shape;312;p20"/>
            <p:cNvSpPr/>
            <p:nvPr/>
          </p:nvSpPr>
          <p:spPr>
            <a:xfrm>
              <a:off x="23" y="87695"/>
              <a:ext cx="2293340" cy="60480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20"/>
            <p:cNvSpPr txBox="1"/>
            <p:nvPr/>
          </p:nvSpPr>
          <p:spPr>
            <a:xfrm>
              <a:off x="23" y="87695"/>
              <a:ext cx="2293340" cy="60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5325" lIns="149350" spcFirstLastPara="1" rIns="149350" wrap="square" tIns="853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1" i="0" lang="ca-E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CONFINAMENT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0"/>
            <p:cNvSpPr/>
            <p:nvPr/>
          </p:nvSpPr>
          <p:spPr>
            <a:xfrm>
              <a:off x="23" y="692495"/>
              <a:ext cx="2293340" cy="2334622"/>
            </a:xfrm>
            <a:prstGeom prst="rect">
              <a:avLst/>
            </a:prstGeom>
            <a:solidFill>
              <a:srgbClr val="CBCBCB">
                <a:alpha val="89411"/>
              </a:srgbClr>
            </a:solidFill>
            <a:ln cap="flat" cmpd="sng" w="25400">
              <a:solidFill>
                <a:srgbClr val="CBCBCB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0"/>
            <p:cNvSpPr txBox="1"/>
            <p:nvPr/>
          </p:nvSpPr>
          <p:spPr>
            <a:xfrm>
              <a:off x="23" y="692495"/>
              <a:ext cx="2293340" cy="23346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68000" lIns="112000" spcFirstLastPara="1" rIns="149350" wrap="square" tIns="112000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Char char="•"/>
              </a:pPr>
              <a:r>
                <a:rPr b="0" i="0" lang="ca-ES" sz="21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El perill és a </a:t>
              </a:r>
              <a:r>
                <a:rPr b="1" i="0" lang="ca-ES" sz="21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fora del centre </a:t>
              </a:r>
              <a:r>
                <a:rPr b="0" i="0" lang="ca-ES" sz="21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i el personal ha de buscar un lloc segur dins del centre.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2614432" y="87695"/>
              <a:ext cx="2293340" cy="60480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0"/>
            <p:cNvSpPr txBox="1"/>
            <p:nvPr/>
          </p:nvSpPr>
          <p:spPr>
            <a:xfrm>
              <a:off x="2614432" y="87695"/>
              <a:ext cx="2293340" cy="60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5325" lIns="149350" spcFirstLastPara="1" rIns="149350" wrap="square" tIns="853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1" i="0" lang="ca-E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EVACUACIÓ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2614432" y="692495"/>
              <a:ext cx="2293340" cy="2334622"/>
            </a:xfrm>
            <a:prstGeom prst="rect">
              <a:avLst/>
            </a:prstGeom>
            <a:solidFill>
              <a:srgbClr val="CBCBCB">
                <a:alpha val="89411"/>
              </a:srgbClr>
            </a:solidFill>
            <a:ln cap="flat" cmpd="sng" w="25400">
              <a:solidFill>
                <a:srgbClr val="CBCBCB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0"/>
            <p:cNvSpPr txBox="1"/>
            <p:nvPr/>
          </p:nvSpPr>
          <p:spPr>
            <a:xfrm>
              <a:off x="2614432" y="692495"/>
              <a:ext cx="2293340" cy="23346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68000" lIns="112000" spcFirstLastPara="1" rIns="149350" wrap="square" tIns="112000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Char char="•"/>
              </a:pPr>
              <a:r>
                <a:rPr b="0" i="0" lang="ca-ES" sz="21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El perill és a </a:t>
              </a:r>
              <a:r>
                <a:rPr b="1" i="0" lang="ca-ES" sz="21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dins del centre </a:t>
              </a:r>
              <a:r>
                <a:rPr b="0" i="0" lang="ca-ES" sz="21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i per tant es procedeix al seu desallotjament a un lloc segur a l’exterior.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"/>
          <p:cNvSpPr txBox="1"/>
          <p:nvPr>
            <p:ph type="title"/>
          </p:nvPr>
        </p:nvSpPr>
        <p:spPr>
          <a:xfrm>
            <a:off x="311700" y="135121"/>
            <a:ext cx="8520600" cy="4909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3200"/>
              <a:t>PAUTES D’EVACUACIÓ</a:t>
            </a:r>
            <a:endParaRPr/>
          </a:p>
        </p:txBody>
      </p:sp>
      <p:sp>
        <p:nvSpPr>
          <p:cNvPr id="325" name="Google Shape;325;p21"/>
          <p:cNvSpPr txBox="1"/>
          <p:nvPr/>
        </p:nvSpPr>
        <p:spPr>
          <a:xfrm>
            <a:off x="186202" y="626042"/>
            <a:ext cx="8771595" cy="42416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Atendre a l’ordre d’evacuació: </a:t>
            </a:r>
            <a:r>
              <a:rPr b="0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Sirenes, megafonia, etc.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Seguir les instruccions dels equips d’evacuació. 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Cada zona tindrà assignat un ordre d’evacuació, </a:t>
            </a:r>
            <a:r>
              <a:rPr b="0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que anirà des de les plantes inferiors fins les superiors i des de les més properes a les escales fins les més llunyanes preferentment.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Les persones designades, tancaran les portes i finestres. Les portes no es tancaran amb clau.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Rapidesa i ordre en desallotjament, però sense córrer.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 s’han de recollir objectes personals.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Seguir les vies d’evacuació senyalitzades: </a:t>
            </a:r>
            <a:r>
              <a:rPr b="0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Desplaçar-se seguint la direcció de les fletxes que indiquin les sortides d’emergències. Les vies d’evacuació han d’estar lliures d’obstacles en tot moment.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 utilitzar els ascensors ni els muntacàrregues.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 tornar al lloc de treball o retirar els vehicles de l’aparcament.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ca-E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Anar al PUNT DE REUNIÓ designat: </a:t>
            </a:r>
            <a:r>
              <a:rPr b="0" i="0" lang="ca-E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lloc exterior, suficientment allunyat de l’edifici. En el punt de reunió, el responsable farà el recompte de les persones evacuades.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ca67b7f8ad_11_0"/>
          <p:cNvSpPr txBox="1"/>
          <p:nvPr>
            <p:ph type="title"/>
          </p:nvPr>
        </p:nvSpPr>
        <p:spPr>
          <a:xfrm>
            <a:off x="311700" y="135121"/>
            <a:ext cx="8520600" cy="49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3200"/>
              <a:t>senyalització en casos d’emergència</a:t>
            </a:r>
            <a:endParaRPr/>
          </a:p>
        </p:txBody>
      </p:sp>
      <p:sp>
        <p:nvSpPr>
          <p:cNvPr id="331" name="Google Shape;331;g2ca67b7f8ad_11_0"/>
          <p:cNvSpPr txBox="1"/>
          <p:nvPr/>
        </p:nvSpPr>
        <p:spPr>
          <a:xfrm>
            <a:off x="186202" y="626042"/>
            <a:ext cx="8771700" cy="4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2" name="Google Shape;332;g2ca67b7f8ad_1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575" y="758275"/>
            <a:ext cx="3862209" cy="263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g2ca67b7f8ad_1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50800" y="1901478"/>
            <a:ext cx="5207100" cy="2325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2"/>
          <p:cNvSpPr txBox="1"/>
          <p:nvPr>
            <p:ph type="title"/>
          </p:nvPr>
        </p:nvSpPr>
        <p:spPr>
          <a:xfrm>
            <a:off x="311700" y="80198"/>
            <a:ext cx="8520600" cy="642815"/>
          </a:xfrm>
          <a:prstGeom prst="rect">
            <a:avLst/>
          </a:prstGeom>
          <a:solidFill>
            <a:srgbClr val="F9E09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5. PROTECCIÓ DEVANT DEL FOC</a:t>
            </a:r>
            <a:endParaRPr/>
          </a:p>
        </p:txBody>
      </p:sp>
      <p:pic>
        <p:nvPicPr>
          <p:cNvPr id="339" name="Google Shape;339;p22"/>
          <p:cNvPicPr preferRelativeResize="0"/>
          <p:nvPr/>
        </p:nvPicPr>
        <p:blipFill rotWithShape="1">
          <a:blip r:embed="rId3">
            <a:alphaModFix/>
          </a:blip>
          <a:srcRect b="0" l="0" r="0" t="7818"/>
          <a:stretch/>
        </p:blipFill>
        <p:spPr>
          <a:xfrm>
            <a:off x="956931" y="723013"/>
            <a:ext cx="6877050" cy="2256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49185" y="2685175"/>
            <a:ext cx="3845630" cy="245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solidFill>
            <a:srgbClr val="F9E09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PROTECCIÓ DEVANT DEL FOC: principals riscos</a:t>
            </a:r>
            <a:endParaRPr/>
          </a:p>
        </p:txBody>
      </p:sp>
      <p:sp>
        <p:nvSpPr>
          <p:cNvPr id="346" name="Google Shape;346;p23"/>
          <p:cNvSpPr txBox="1"/>
          <p:nvPr/>
        </p:nvSpPr>
        <p:spPr>
          <a:xfrm>
            <a:off x="237061" y="1196894"/>
            <a:ext cx="4845091" cy="3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1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FUMS</a:t>
            </a: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Sovint són tòxics, irritants i asfixiant i provoquen efectes greus si s’inhalen.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1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CALOR I FLAMES </a:t>
            </a: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Provoquen cremades, deshidratació i sufocació per causa de l’elevat consum d’oxigen en la reacció combustible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1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 PÀNIC </a:t>
            </a: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Altera el comportament i, fins i tot, provoca suïcidis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uia protecció contra incendis per a estructures metàl·liques | Clúster de  Seguretat Contra Incendis" id="347" name="Google Shape;34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2152" y="1583254"/>
            <a:ext cx="3551486" cy="2363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4"/>
          <p:cNvSpPr txBox="1"/>
          <p:nvPr>
            <p:ph type="title"/>
          </p:nvPr>
        </p:nvSpPr>
        <p:spPr>
          <a:xfrm>
            <a:off x="428250" y="388543"/>
            <a:ext cx="8520600" cy="801000"/>
          </a:xfrm>
          <a:prstGeom prst="rect">
            <a:avLst/>
          </a:prstGeom>
          <a:solidFill>
            <a:srgbClr val="F9E09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PROTECCIÓ DEVANT DEL FOC: com actuar?</a:t>
            </a:r>
            <a:endParaRPr/>
          </a:p>
        </p:txBody>
      </p:sp>
      <p:sp>
        <p:nvSpPr>
          <p:cNvPr id="353" name="Google Shape;353;p24"/>
          <p:cNvSpPr txBox="1"/>
          <p:nvPr/>
        </p:nvSpPr>
        <p:spPr>
          <a:xfrm>
            <a:off x="191215" y="1420354"/>
            <a:ext cx="5246418" cy="34163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1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 obrir les portes si estan calentes</a:t>
            </a: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, ja que això indicarà que el foc està a prop. Per tant, cal tocar-les abans.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Tancar portes i finestres per evitar que entre més oxigen i propagui el foc.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Si hi ha </a:t>
            </a:r>
            <a:r>
              <a:rPr b="1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molt de fum, cal abaixar el cap i sortir arran de terra, a quatre grapes</a:t>
            </a: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. Convé posar seun mocador humit que cobreixi el nas i la boca.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4" name="Google Shape;35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7361" y="3435344"/>
            <a:ext cx="2643612" cy="156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53921" y="1243721"/>
            <a:ext cx="1909919" cy="1884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5"/>
          <p:cNvSpPr txBox="1"/>
          <p:nvPr>
            <p:ph type="title"/>
          </p:nvPr>
        </p:nvSpPr>
        <p:spPr>
          <a:xfrm>
            <a:off x="364585" y="337579"/>
            <a:ext cx="8520600" cy="801000"/>
          </a:xfrm>
          <a:prstGeom prst="rect">
            <a:avLst/>
          </a:prstGeom>
          <a:solidFill>
            <a:srgbClr val="F9E09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PROTECCIÓ DEVANT DEL FOC: com actuar?</a:t>
            </a:r>
            <a:endParaRPr/>
          </a:p>
        </p:txBody>
      </p:sp>
      <p:sp>
        <p:nvSpPr>
          <p:cNvPr id="361" name="Google Shape;361;p25"/>
          <p:cNvSpPr txBox="1"/>
          <p:nvPr/>
        </p:nvSpPr>
        <p:spPr>
          <a:xfrm>
            <a:off x="121920" y="1189543"/>
            <a:ext cx="4450080" cy="43316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Si s’encén la roba, no s’ha de córrer cal llençar se a terra i posar se a rodar.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Si el foc o el fum ens atrapen, ens hem de tancar en un lloc al més baix possible .Taparem els orificis inferiors de la porta amb una tovallola humida i intentarem demanar ajuda des de la finestra També podem col·locar a la finestra, per exemple, una peça de roba de color vistós, com a senyal.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2" name="Google Shape;36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4885" y="1189543"/>
            <a:ext cx="2017240" cy="2675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0401" y="3625910"/>
            <a:ext cx="2563949" cy="133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6"/>
          <p:cNvSpPr txBox="1"/>
          <p:nvPr>
            <p:ph type="title"/>
          </p:nvPr>
        </p:nvSpPr>
        <p:spPr>
          <a:xfrm>
            <a:off x="353584" y="124033"/>
            <a:ext cx="8520600" cy="694674"/>
          </a:xfrm>
          <a:prstGeom prst="rect">
            <a:avLst/>
          </a:prstGeom>
          <a:solidFill>
            <a:srgbClr val="F9E09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PROTECCIÓ DEVANT DEL FOC: classes de foc</a:t>
            </a:r>
            <a:endParaRPr/>
          </a:p>
        </p:txBody>
      </p:sp>
      <p:grpSp>
        <p:nvGrpSpPr>
          <p:cNvPr id="369" name="Google Shape;369;p26"/>
          <p:cNvGrpSpPr/>
          <p:nvPr/>
        </p:nvGrpSpPr>
        <p:grpSpPr>
          <a:xfrm>
            <a:off x="557814" y="960090"/>
            <a:ext cx="8106197" cy="4265322"/>
            <a:chOff x="63797" y="35057"/>
            <a:chExt cx="8106197" cy="4265322"/>
          </a:xfrm>
        </p:grpSpPr>
        <p:sp>
          <p:nvSpPr>
            <p:cNvPr id="370" name="Google Shape;370;p26"/>
            <p:cNvSpPr/>
            <p:nvPr/>
          </p:nvSpPr>
          <p:spPr>
            <a:xfrm>
              <a:off x="82862" y="35057"/>
              <a:ext cx="1702206" cy="271865"/>
            </a:xfrm>
            <a:prstGeom prst="rect">
              <a:avLst/>
            </a:prstGeom>
            <a:solidFill>
              <a:schemeClr val="accent5"/>
            </a:solidFill>
            <a:ln cap="flat" cmpd="sng" w="254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6"/>
            <p:cNvSpPr txBox="1"/>
            <p:nvPr/>
          </p:nvSpPr>
          <p:spPr>
            <a:xfrm>
              <a:off x="82862" y="35057"/>
              <a:ext cx="1702206" cy="2718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5000" lIns="113775" spcFirstLastPara="1" rIns="113775" wrap="square" tIns="65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ca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CLASSE 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63797" y="429299"/>
              <a:ext cx="1849685" cy="3871080"/>
            </a:xfrm>
            <a:prstGeom prst="rect">
              <a:avLst/>
            </a:prstGeom>
            <a:solidFill>
              <a:srgbClr val="F1CDCC">
                <a:alpha val="89411"/>
              </a:srgbClr>
            </a:solidFill>
            <a:ln cap="flat" cmpd="sng" w="25400">
              <a:solidFill>
                <a:srgbClr val="F1CDCC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6"/>
            <p:cNvSpPr txBox="1"/>
            <p:nvPr/>
          </p:nvSpPr>
          <p:spPr>
            <a:xfrm>
              <a:off x="63797" y="429299"/>
              <a:ext cx="1849685" cy="38710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85325" spcFirstLastPara="1" rIns="113775" wrap="square" tIns="853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Sòlids inflamables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Desenvolupament lent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Generen vapors i fums abans que flama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Generen brases i es poden reiniciar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sng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Exemples</a:t>
              </a: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: fusta, teixiits,paper, plàstics.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Mètodes d’extinció: </a:t>
              </a:r>
              <a:r>
                <a:rPr b="1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amb aigua o solucions aquoses</a:t>
              </a:r>
              <a:endParaRPr b="0" i="0" sz="16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2197680" y="53161"/>
              <a:ext cx="1702206" cy="271865"/>
            </a:xfrm>
            <a:prstGeom prst="rect">
              <a:avLst/>
            </a:prstGeom>
            <a:solidFill>
              <a:schemeClr val="accent5"/>
            </a:solidFill>
            <a:ln cap="flat" cmpd="sng" w="254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6"/>
            <p:cNvSpPr txBox="1"/>
            <p:nvPr/>
          </p:nvSpPr>
          <p:spPr>
            <a:xfrm>
              <a:off x="2197680" y="53161"/>
              <a:ext cx="1702206" cy="2718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5000" lIns="113775" spcFirstLastPara="1" rIns="113775" wrap="square" tIns="65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ca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CLASSE B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2109753" y="422872"/>
              <a:ext cx="2010118" cy="3747778"/>
            </a:xfrm>
            <a:prstGeom prst="rect">
              <a:avLst/>
            </a:prstGeom>
            <a:solidFill>
              <a:srgbClr val="F1CDCC">
                <a:alpha val="89411"/>
              </a:srgbClr>
            </a:solidFill>
            <a:ln cap="flat" cmpd="sng" w="25400">
              <a:solidFill>
                <a:srgbClr val="F1CDCC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6"/>
            <p:cNvSpPr txBox="1"/>
            <p:nvPr/>
          </p:nvSpPr>
          <p:spPr>
            <a:xfrm>
              <a:off x="2109753" y="422872"/>
              <a:ext cx="2010118" cy="37477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0000" lIns="80000" spcFirstLastPara="1" rIns="106675" wrap="square" tIns="8000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Líquids inflamables o sòlids liquables.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No generen brases.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sng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Exemples</a:t>
              </a: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: petroli, benzina, olis, pintures, ceres.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1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Mètode d’extinció</a:t>
              </a:r>
              <a:r>
                <a:rPr b="0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cal fer servir </a:t>
              </a:r>
              <a:r>
                <a:rPr b="1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extintors d’escuma, diòxid de carboni (CO2) o pols química seca</a:t>
              </a:r>
              <a:r>
                <a:rPr b="0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. </a:t>
              </a:r>
              <a:endParaRPr b="0" i="0" sz="16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4445339" y="41563"/>
              <a:ext cx="1702206" cy="271865"/>
            </a:xfrm>
            <a:prstGeom prst="rect">
              <a:avLst/>
            </a:prstGeom>
            <a:solidFill>
              <a:schemeClr val="accent5"/>
            </a:solidFill>
            <a:ln cap="flat" cmpd="sng" w="254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26"/>
            <p:cNvSpPr txBox="1"/>
            <p:nvPr/>
          </p:nvSpPr>
          <p:spPr>
            <a:xfrm>
              <a:off x="4445339" y="41563"/>
              <a:ext cx="1702206" cy="2718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5000" lIns="113775" spcFirstLastPara="1" rIns="113775" wrap="square" tIns="65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ca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CLASSE 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4343530" y="418790"/>
              <a:ext cx="1945247" cy="2221921"/>
            </a:xfrm>
            <a:prstGeom prst="rect">
              <a:avLst/>
            </a:prstGeom>
            <a:solidFill>
              <a:srgbClr val="F1CDCC">
                <a:alpha val="89411"/>
              </a:srgbClr>
            </a:solidFill>
            <a:ln cap="flat" cmpd="sng" w="25400">
              <a:solidFill>
                <a:srgbClr val="F1CDCC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6"/>
            <p:cNvSpPr txBox="1"/>
            <p:nvPr/>
          </p:nvSpPr>
          <p:spPr>
            <a:xfrm>
              <a:off x="4343530" y="418790"/>
              <a:ext cx="1945247" cy="22219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85325" spcFirstLastPara="1" rIns="113775" wrap="square" tIns="853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Gasos inflamables.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sng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Exemples</a:t>
              </a: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: gas natural, hidrogen, propà, butà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1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Mètode d’extinció</a:t>
              </a:r>
              <a:r>
                <a:rPr b="0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b="1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extintors de pols química seca</a:t>
              </a:r>
              <a:r>
                <a:rPr b="0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 </a:t>
              </a:r>
              <a:endParaRPr b="0" i="0" sz="16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26"/>
            <p:cNvSpPr/>
            <p:nvPr/>
          </p:nvSpPr>
          <p:spPr>
            <a:xfrm>
              <a:off x="6421726" y="81996"/>
              <a:ext cx="1702206" cy="251062"/>
            </a:xfrm>
            <a:prstGeom prst="rect">
              <a:avLst/>
            </a:prstGeom>
            <a:solidFill>
              <a:schemeClr val="accent5"/>
            </a:solidFill>
            <a:ln cap="flat" cmpd="sng" w="254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6"/>
            <p:cNvSpPr txBox="1"/>
            <p:nvPr/>
          </p:nvSpPr>
          <p:spPr>
            <a:xfrm>
              <a:off x="6421726" y="81996"/>
              <a:ext cx="1702206" cy="2510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5000" lIns="113775" spcFirstLastPara="1" rIns="113775" wrap="square" tIns="65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ca-ES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CLASSE 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6467788" y="432805"/>
              <a:ext cx="1702206" cy="3345471"/>
            </a:xfrm>
            <a:prstGeom prst="rect">
              <a:avLst/>
            </a:prstGeom>
            <a:solidFill>
              <a:srgbClr val="F1CDCC">
                <a:alpha val="89411"/>
              </a:srgbClr>
            </a:solidFill>
            <a:ln cap="flat" cmpd="sng" w="25400">
              <a:solidFill>
                <a:srgbClr val="F1CDCC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26"/>
            <p:cNvSpPr txBox="1"/>
            <p:nvPr/>
          </p:nvSpPr>
          <p:spPr>
            <a:xfrm>
              <a:off x="6467788" y="432805"/>
              <a:ext cx="1702206" cy="334547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8000" lIns="85325" spcFirstLastPara="1" rIns="113775" wrap="square" tIns="853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Metalls combustibles.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sng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Exemples: </a:t>
              </a: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sodi, magnesi o potassi.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ca-ES" sz="16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1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Mètode d’extinció</a:t>
              </a:r>
              <a:r>
                <a:rPr b="0" i="0" lang="ca-ES" sz="16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es requereixen agents extintors especialitzats, com ara pols seques.</a:t>
              </a:r>
              <a:endParaRPr b="0" i="0" sz="16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22e20e608_2_0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-ES"/>
              <a:t>Suport vital bàsic: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https://www.youtube.com/watch?v=iFDOJB7ZFzg&amp;t=104s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https://www.youtube.com/watch?v=-DtoqMXPdHk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Cremades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https://www.youtube.com/watch?v=w8R66OGRykg&amp;t=73s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Fracturas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https://www.youtube.com/watch?v=3-2ay78CQP4&amp;t=41s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Suport vital bàsic: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https://www.youtube.com/watch?v=iFDOJB7ZFzg&amp;t=104s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https://www.youtube.com/watch?v=-DtoqMXPdHk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Cremades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https://www.youtube.com/watch?v=w8R66OGRykg&amp;t=73s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Fracturas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https://www.youtube.com/watch?v=3-2ay78CQP4&amp;t=41s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Suport vital bàsic: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https://www.youtube.com/watch?v=iFDOJB7ZFzg&amp;t=104s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https://www.youtube.com/watch?v=-DtoqMXPdHk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Cremades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https://www.youtube.com/watch?v=w8R66OGRykg&amp;t=73s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Fracturas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https://www.youtube.com/watch?v=3-2ay78CQP4&amp;t=41s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Suport vital bàsic: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https://www.youtube.com/watch?v=iFDOJB7ZFzg&amp;t=104s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https://www.youtube.com/watch?v=-DtoqMXPdHk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Cremades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https://www.youtube.com/watch?v=w8R66OGRykg&amp;t=73s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Fracturas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-ES"/>
              <a:t>https://www.youtube.com/watch?v=3-2ay78CQP4&amp;t=41s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g3122e20e608_2_0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7"/>
          <p:cNvSpPr txBox="1"/>
          <p:nvPr>
            <p:ph type="title"/>
          </p:nvPr>
        </p:nvSpPr>
        <p:spPr>
          <a:xfrm>
            <a:off x="499730" y="235992"/>
            <a:ext cx="8520600" cy="635878"/>
          </a:xfrm>
          <a:prstGeom prst="rect">
            <a:avLst/>
          </a:prstGeom>
          <a:solidFill>
            <a:srgbClr val="F9E09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PROTECCIÓ DEVANT DEL FOC: cclasses de foc</a:t>
            </a:r>
            <a:endParaRPr/>
          </a:p>
        </p:txBody>
      </p:sp>
      <p:grpSp>
        <p:nvGrpSpPr>
          <p:cNvPr id="391" name="Google Shape;391;p27"/>
          <p:cNvGrpSpPr/>
          <p:nvPr/>
        </p:nvGrpSpPr>
        <p:grpSpPr>
          <a:xfrm>
            <a:off x="539727" y="1164579"/>
            <a:ext cx="7529878" cy="3742943"/>
            <a:chOff x="39997" y="292709"/>
            <a:chExt cx="7529878" cy="3742943"/>
          </a:xfrm>
        </p:grpSpPr>
        <p:sp>
          <p:nvSpPr>
            <p:cNvPr id="392" name="Google Shape;392;p27"/>
            <p:cNvSpPr/>
            <p:nvPr/>
          </p:nvSpPr>
          <p:spPr>
            <a:xfrm>
              <a:off x="39997" y="327037"/>
              <a:ext cx="2207897" cy="316356"/>
            </a:xfrm>
            <a:prstGeom prst="rect">
              <a:avLst/>
            </a:prstGeom>
            <a:solidFill>
              <a:schemeClr val="accent5"/>
            </a:solidFill>
            <a:ln cap="flat" cmpd="sng" w="254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27"/>
            <p:cNvSpPr txBox="1"/>
            <p:nvPr/>
          </p:nvSpPr>
          <p:spPr>
            <a:xfrm>
              <a:off x="39997" y="327037"/>
              <a:ext cx="2207897" cy="3163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3150" lIns="128000" spcFirstLastPara="1" rIns="128000" wrap="square" tIns="73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ca-E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CLASSE F</a:t>
              </a:r>
              <a:endPara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82764" y="849993"/>
              <a:ext cx="2207897" cy="2684461"/>
            </a:xfrm>
            <a:prstGeom prst="rect">
              <a:avLst/>
            </a:prstGeom>
            <a:solidFill>
              <a:srgbClr val="F1CDCC">
                <a:alpha val="89411"/>
              </a:srgbClr>
            </a:solidFill>
            <a:ln cap="flat" cmpd="sng" w="25400">
              <a:solidFill>
                <a:srgbClr val="F1CDCC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7"/>
            <p:cNvSpPr txBox="1"/>
            <p:nvPr/>
          </p:nvSpPr>
          <p:spPr>
            <a:xfrm>
              <a:off x="82764" y="849993"/>
              <a:ext cx="2207897" cy="26844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4000" lIns="96000" spcFirstLastPara="1" rIns="128000" wrap="square" tIns="9600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ca-E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Focs que involucren olis de cuina o greixos animals a cuines comercials. </a:t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1" i="0" lang="ca-E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Mètode d’extinció</a:t>
              </a:r>
              <a:r>
                <a:rPr b="0" i="0" lang="ca-E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: cal fer servir </a:t>
              </a:r>
              <a:r>
                <a:rPr b="1" i="0" lang="ca-ES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extintors de químics humits.</a:t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2528893" y="302029"/>
              <a:ext cx="2207897" cy="316356"/>
            </a:xfrm>
            <a:prstGeom prst="rect">
              <a:avLst/>
            </a:prstGeom>
            <a:solidFill>
              <a:schemeClr val="accent5"/>
            </a:solidFill>
            <a:ln cap="flat" cmpd="sng" w="254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7"/>
            <p:cNvSpPr txBox="1"/>
            <p:nvPr/>
          </p:nvSpPr>
          <p:spPr>
            <a:xfrm>
              <a:off x="2528893" y="302029"/>
              <a:ext cx="2207897" cy="3163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3150" lIns="128000" spcFirstLastPara="1" rIns="128000" wrap="square" tIns="73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ca-E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FOCS ELÈCTICS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2579520" y="871288"/>
              <a:ext cx="2207897" cy="2598851"/>
            </a:xfrm>
            <a:prstGeom prst="rect">
              <a:avLst/>
            </a:prstGeom>
            <a:solidFill>
              <a:srgbClr val="F1CDCC">
                <a:alpha val="89411"/>
              </a:srgbClr>
            </a:solidFill>
            <a:ln cap="flat" cmpd="sng" w="25400">
              <a:solidFill>
                <a:srgbClr val="F1CDCC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27"/>
            <p:cNvSpPr txBox="1"/>
            <p:nvPr/>
          </p:nvSpPr>
          <p:spPr>
            <a:xfrm>
              <a:off x="2579520" y="871288"/>
              <a:ext cx="2207897" cy="25988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4000" lIns="96000" spcFirstLastPara="1" rIns="128000" wrap="square" tIns="9600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ca-ES" sz="1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Focs en equips elèctrics energitzats. </a:t>
              </a:r>
              <a:endPara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1" i="0" lang="ca-ES" sz="1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Mètode d’extinció</a:t>
              </a:r>
              <a:r>
                <a:rPr b="0" i="0" lang="ca-ES" sz="1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: és essencial fer servir </a:t>
              </a:r>
              <a:r>
                <a:rPr b="1" i="0" lang="ca-ES" sz="1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extintors de CO2 o pols química seca.</a:t>
              </a:r>
              <a:endPara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5115710" y="292709"/>
              <a:ext cx="2207897" cy="316356"/>
            </a:xfrm>
            <a:prstGeom prst="rect">
              <a:avLst/>
            </a:prstGeom>
            <a:solidFill>
              <a:schemeClr val="accent5"/>
            </a:solidFill>
            <a:ln cap="flat" cmpd="sng" w="254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7"/>
            <p:cNvSpPr txBox="1"/>
            <p:nvPr/>
          </p:nvSpPr>
          <p:spPr>
            <a:xfrm>
              <a:off x="5115710" y="292709"/>
              <a:ext cx="2207897" cy="3163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3150" lIns="128000" spcFirstLastPara="1" rIns="128000" wrap="square" tIns="73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ca-E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FOCS MIXTOS</a:t>
              </a:r>
              <a:endPara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4995026" y="699455"/>
              <a:ext cx="2574849" cy="3336197"/>
            </a:xfrm>
            <a:prstGeom prst="rect">
              <a:avLst/>
            </a:prstGeom>
            <a:solidFill>
              <a:srgbClr val="F1CDCC">
                <a:alpha val="89411"/>
              </a:srgbClr>
            </a:solidFill>
            <a:ln cap="flat" cmpd="sng" w="25400">
              <a:solidFill>
                <a:srgbClr val="F1CDCC">
                  <a:alpha val="89411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7"/>
            <p:cNvSpPr txBox="1"/>
            <p:nvPr/>
          </p:nvSpPr>
          <p:spPr>
            <a:xfrm>
              <a:off x="4995026" y="699455"/>
              <a:ext cx="2574849" cy="33361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4000" lIns="96000" spcFirstLastPara="1" rIns="128000" wrap="square" tIns="9600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ca-ES" sz="1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En casos en què el </a:t>
              </a:r>
              <a:r>
                <a:rPr b="1" i="0" lang="ca-ES" sz="1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foc involucra múltiples tipus de combustibles</a:t>
              </a:r>
              <a:r>
                <a:rPr b="0" i="0" lang="ca-ES" sz="1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, com en un incendi d’un vehicle (combustible líquid, materials sòlids, possibles components elèctrics).</a:t>
              </a:r>
              <a:endPara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ca-ES" sz="1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Mètode d’extinció: es recomana </a:t>
              </a:r>
              <a:r>
                <a:rPr b="1" i="0" lang="ca-ES" sz="18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fer servir extintors de pols química seca o CO2.</a:t>
              </a:r>
              <a:endPara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8"/>
          <p:cNvSpPr txBox="1"/>
          <p:nvPr>
            <p:ph type="title"/>
          </p:nvPr>
        </p:nvSpPr>
        <p:spPr>
          <a:xfrm>
            <a:off x="389696" y="239687"/>
            <a:ext cx="8520600" cy="801000"/>
          </a:xfrm>
          <a:prstGeom prst="rect">
            <a:avLst/>
          </a:prstGeom>
          <a:solidFill>
            <a:srgbClr val="F9E09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PROTECCIÓ DEVANT DEL FOC: extintors més utilitzats</a:t>
            </a:r>
            <a:endParaRPr/>
          </a:p>
        </p:txBody>
      </p:sp>
      <p:sp>
        <p:nvSpPr>
          <p:cNvPr id="409" name="Google Shape;409;p28"/>
          <p:cNvSpPr txBox="1"/>
          <p:nvPr/>
        </p:nvSpPr>
        <p:spPr>
          <a:xfrm>
            <a:off x="389696" y="1371600"/>
            <a:ext cx="5888441" cy="30268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Extintors d’aigua i escuma Per focs A i B.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Extintor de CO 2 o neu carbònica Per focs B i molt adequat davant de tensió elèctrica.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Extintor de pols química seca És el més polivalents perquè serveix per extingir focs A, B i C.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sng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Vídeo consells en l' ús d' extintors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EÑAL HOMOLOGADA: EXTINTOR (SOLO PICTOGRAMA)" id="410" name="Google Shape;41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65745" y="1694985"/>
            <a:ext cx="2038814" cy="2038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9"/>
          <p:cNvSpPr txBox="1"/>
          <p:nvPr>
            <p:ph type="title"/>
          </p:nvPr>
        </p:nvSpPr>
        <p:spPr>
          <a:xfrm>
            <a:off x="331200" y="180035"/>
            <a:ext cx="8520600" cy="632204"/>
          </a:xfrm>
          <a:prstGeom prst="rect">
            <a:avLst/>
          </a:prstGeom>
          <a:solidFill>
            <a:srgbClr val="F9E09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PROTECCIÓ DEVANT DEL FOC: equips de protecció i lluita</a:t>
            </a:r>
            <a:endParaRPr/>
          </a:p>
        </p:txBody>
      </p:sp>
      <p:sp>
        <p:nvSpPr>
          <p:cNvPr id="416" name="Google Shape;416;p29"/>
          <p:cNvSpPr txBox="1"/>
          <p:nvPr/>
        </p:nvSpPr>
        <p:spPr>
          <a:xfrm>
            <a:off x="293250" y="934682"/>
            <a:ext cx="8682300" cy="42088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Enllumenat d'emergència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Polsadors manuals d'alarma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Sistemes de detecció automàtica d'incendis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Extintors portàtils (d’escuma, anhídrid carbònic...)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7" name="Google Shape;41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8209" y="934682"/>
            <a:ext cx="1725624" cy="1035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1374" y="1969953"/>
            <a:ext cx="1501188" cy="1277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89397" y="2940801"/>
            <a:ext cx="1725625" cy="1277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376703" y="3579724"/>
            <a:ext cx="1598847" cy="1534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0"/>
          <p:cNvSpPr txBox="1"/>
          <p:nvPr>
            <p:ph type="title"/>
          </p:nvPr>
        </p:nvSpPr>
        <p:spPr>
          <a:xfrm>
            <a:off x="331200" y="180035"/>
            <a:ext cx="8520600" cy="632204"/>
          </a:xfrm>
          <a:prstGeom prst="rect">
            <a:avLst/>
          </a:prstGeom>
          <a:solidFill>
            <a:srgbClr val="F9E09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PROTECCIÓ DEVANT DEL FOC: equips de protecció i lluita</a:t>
            </a:r>
            <a:endParaRPr/>
          </a:p>
        </p:txBody>
      </p:sp>
      <p:sp>
        <p:nvSpPr>
          <p:cNvPr id="426" name="Google Shape;426;p30"/>
          <p:cNvSpPr txBox="1"/>
          <p:nvPr/>
        </p:nvSpPr>
        <p:spPr>
          <a:xfrm>
            <a:off x="513836" y="1014525"/>
            <a:ext cx="4207019" cy="42273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Boques d'incendi equipades (BIE)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Sistemes fixos d'extinció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✔"/>
            </a:pPr>
            <a:r>
              <a:rPr b="0" i="0" lang="ca-ES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Hidrants exteriors públics</a:t>
            </a:r>
            <a:endParaRPr b="0" i="0" sz="20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7" name="Google Shape;42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1339" y="952228"/>
            <a:ext cx="1742954" cy="1613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7574" y="2718816"/>
            <a:ext cx="1368852" cy="1322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42715" y="3043448"/>
            <a:ext cx="1634028" cy="1996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ca67b7f8ad_11_7"/>
          <p:cNvSpPr txBox="1"/>
          <p:nvPr>
            <p:ph type="title"/>
          </p:nvPr>
        </p:nvSpPr>
        <p:spPr>
          <a:xfrm>
            <a:off x="311700" y="135121"/>
            <a:ext cx="8520600" cy="49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3200"/>
              <a:t>prevenció d’incendis</a:t>
            </a:r>
            <a:endParaRPr/>
          </a:p>
        </p:txBody>
      </p:sp>
      <p:sp>
        <p:nvSpPr>
          <p:cNvPr id="435" name="Google Shape;435;g2ca67b7f8ad_11_7"/>
          <p:cNvSpPr txBox="1"/>
          <p:nvPr/>
        </p:nvSpPr>
        <p:spPr>
          <a:xfrm>
            <a:off x="186202" y="626042"/>
            <a:ext cx="8771700" cy="4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6" name="Google Shape;436;g2ca67b7f8ad_11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2300" y="817250"/>
            <a:ext cx="5903078" cy="42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ca67b7f8ad_11_44"/>
          <p:cNvSpPr txBox="1"/>
          <p:nvPr>
            <p:ph type="title"/>
          </p:nvPr>
        </p:nvSpPr>
        <p:spPr>
          <a:xfrm>
            <a:off x="311700" y="135121"/>
            <a:ext cx="8520600" cy="49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3200"/>
              <a:t>prevenció d’incendis</a:t>
            </a:r>
            <a:endParaRPr/>
          </a:p>
        </p:txBody>
      </p:sp>
      <p:sp>
        <p:nvSpPr>
          <p:cNvPr id="442" name="Google Shape;442;g2ca67b7f8ad_11_44"/>
          <p:cNvSpPr txBox="1"/>
          <p:nvPr/>
        </p:nvSpPr>
        <p:spPr>
          <a:xfrm>
            <a:off x="186202" y="626042"/>
            <a:ext cx="8771700" cy="4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3" name="Google Shape;443;g2ca67b7f8ad_11_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825668"/>
            <a:ext cx="8520600" cy="3632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ca67b7f8ad_11_15"/>
          <p:cNvSpPr txBox="1"/>
          <p:nvPr>
            <p:ph type="title"/>
          </p:nvPr>
        </p:nvSpPr>
        <p:spPr>
          <a:xfrm>
            <a:off x="311700" y="135121"/>
            <a:ext cx="8520600" cy="49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3200"/>
              <a:t>prevenció d’incendis</a:t>
            </a:r>
            <a:endParaRPr/>
          </a:p>
        </p:txBody>
      </p:sp>
      <p:sp>
        <p:nvSpPr>
          <p:cNvPr id="449" name="Google Shape;449;g2ca67b7f8ad_11_15"/>
          <p:cNvSpPr txBox="1"/>
          <p:nvPr/>
        </p:nvSpPr>
        <p:spPr>
          <a:xfrm>
            <a:off x="186202" y="626042"/>
            <a:ext cx="8771700" cy="4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0" name="Google Shape;450;g2ca67b7f8ad_11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2913" y="976313"/>
            <a:ext cx="8258175" cy="31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ca67b7f8ad_11_29"/>
          <p:cNvSpPr txBox="1"/>
          <p:nvPr>
            <p:ph type="title"/>
          </p:nvPr>
        </p:nvSpPr>
        <p:spPr>
          <a:xfrm>
            <a:off x="311700" y="135121"/>
            <a:ext cx="8520600" cy="49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3200"/>
              <a:t>prevenció d’incendis</a:t>
            </a:r>
            <a:endParaRPr/>
          </a:p>
        </p:txBody>
      </p:sp>
      <p:sp>
        <p:nvSpPr>
          <p:cNvPr id="456" name="Google Shape;456;g2ca67b7f8ad_11_29"/>
          <p:cNvSpPr txBox="1"/>
          <p:nvPr/>
        </p:nvSpPr>
        <p:spPr>
          <a:xfrm>
            <a:off x="186202" y="626042"/>
            <a:ext cx="8771700" cy="4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7" name="Google Shape;457;g2ca67b7f8ad_11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200" y="694525"/>
            <a:ext cx="4556900" cy="272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g2ca67b7f8ad_11_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65725" y="2314375"/>
            <a:ext cx="4675825" cy="244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ca67b7f8ad_11_22"/>
          <p:cNvSpPr txBox="1"/>
          <p:nvPr>
            <p:ph type="title"/>
          </p:nvPr>
        </p:nvSpPr>
        <p:spPr>
          <a:xfrm>
            <a:off x="311700" y="135121"/>
            <a:ext cx="8520600" cy="49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3200"/>
              <a:t>prevenció d’incendis</a:t>
            </a:r>
            <a:endParaRPr/>
          </a:p>
        </p:txBody>
      </p:sp>
      <p:sp>
        <p:nvSpPr>
          <p:cNvPr id="464" name="Google Shape;464;g2ca67b7f8ad_11_22"/>
          <p:cNvSpPr txBox="1"/>
          <p:nvPr/>
        </p:nvSpPr>
        <p:spPr>
          <a:xfrm>
            <a:off x="186202" y="626042"/>
            <a:ext cx="8771700" cy="4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5" name="Google Shape;465;g2ca67b7f8ad_11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3426" y="687800"/>
            <a:ext cx="5807650" cy="433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ca67b7f8ad_11_36"/>
          <p:cNvSpPr txBox="1"/>
          <p:nvPr>
            <p:ph type="title"/>
          </p:nvPr>
        </p:nvSpPr>
        <p:spPr>
          <a:xfrm>
            <a:off x="311700" y="135121"/>
            <a:ext cx="8520600" cy="49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ca-ES" sz="3200"/>
              <a:t>prevenció d’incendis</a:t>
            </a:r>
            <a:endParaRPr/>
          </a:p>
        </p:txBody>
      </p:sp>
      <p:sp>
        <p:nvSpPr>
          <p:cNvPr id="471" name="Google Shape;471;g2ca67b7f8ad_11_36"/>
          <p:cNvSpPr txBox="1"/>
          <p:nvPr/>
        </p:nvSpPr>
        <p:spPr>
          <a:xfrm>
            <a:off x="186202" y="626042"/>
            <a:ext cx="8771700" cy="4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2" name="Google Shape;472;g2ca67b7f8ad_11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8323" y="1017798"/>
            <a:ext cx="6305200" cy="39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"/>
          <p:cNvSpPr txBox="1"/>
          <p:nvPr>
            <p:ph type="title"/>
          </p:nvPr>
        </p:nvSpPr>
        <p:spPr>
          <a:xfrm>
            <a:off x="4709909" y="1214839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ca-ES"/>
              <a:t>índex</a:t>
            </a:r>
            <a:endParaRPr/>
          </a:p>
        </p:txBody>
      </p:sp>
      <p:sp>
        <p:nvSpPr>
          <p:cNvPr id="76" name="Google Shape;76;p2"/>
          <p:cNvSpPr txBox="1"/>
          <p:nvPr>
            <p:ph idx="2" type="body"/>
          </p:nvPr>
        </p:nvSpPr>
        <p:spPr>
          <a:xfrm>
            <a:off x="388891" y="1093304"/>
            <a:ext cx="3837000" cy="38265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ca-ES" sz="2000">
                <a:latin typeface="Calibri"/>
                <a:ea typeface="Calibri"/>
                <a:cs typeface="Calibri"/>
                <a:sym typeface="Calibri"/>
              </a:rPr>
              <a:t>El Pla de Prevenció de Riscos Laborals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ca-ES" sz="2000">
                <a:latin typeface="Calibri"/>
                <a:ea typeface="Calibri"/>
                <a:cs typeface="Calibri"/>
                <a:sym typeface="Calibri"/>
              </a:rPr>
              <a:t>L’avaluació de riscos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ca-ES" sz="2000">
                <a:latin typeface="Calibri"/>
                <a:ea typeface="Calibri"/>
                <a:cs typeface="Calibri"/>
                <a:sym typeface="Calibri"/>
              </a:rPr>
              <a:t>L’organització de la prevenció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ca-ES" sz="2000">
                <a:latin typeface="Calibri"/>
                <a:ea typeface="Calibri"/>
                <a:cs typeface="Calibri"/>
                <a:sym typeface="Calibri"/>
              </a:rPr>
              <a:t>Les auditories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ca-ES" sz="2000">
                <a:latin typeface="Calibri"/>
                <a:ea typeface="Calibri"/>
                <a:cs typeface="Calibri"/>
                <a:sym typeface="Calibri"/>
              </a:rPr>
              <a:t>El pla d’autoprotecció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ca-ES" sz="2000">
                <a:latin typeface="Calibri"/>
                <a:ea typeface="Calibri"/>
                <a:cs typeface="Calibri"/>
                <a:sym typeface="Calibri"/>
              </a:rPr>
              <a:t>Protecció davant del foc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 txBox="1"/>
          <p:nvPr>
            <p:ph type="title"/>
          </p:nvPr>
        </p:nvSpPr>
        <p:spPr>
          <a:xfrm>
            <a:off x="311700" y="292850"/>
            <a:ext cx="8520600" cy="685345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6863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ca-ES"/>
              <a:t>EL PLA DE PRL</a:t>
            </a:r>
            <a:endParaRPr/>
          </a:p>
        </p:txBody>
      </p:sp>
      <p:sp>
        <p:nvSpPr>
          <p:cNvPr id="82" name="Google Shape;82;p3"/>
          <p:cNvSpPr txBox="1"/>
          <p:nvPr>
            <p:ph idx="1" type="body"/>
          </p:nvPr>
        </p:nvSpPr>
        <p:spPr>
          <a:xfrm>
            <a:off x="162613" y="1093850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La llei LPRL ( 8  novembre de 1995) obliga  a  les empreses a dissenyar un sistema de gestió de la prevenció. Aquesta gestió es plasma en un document anomenat </a:t>
            </a:r>
            <a:r>
              <a:rPr b="1"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PLA DE PREVENCIÓ DE RISCOS LABORALS, el qual s’ha d’integrar dins l’organització de l’empresa.</a:t>
            </a:r>
            <a:endParaRPr b="1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Inclou: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-"/>
            </a:pPr>
            <a:r>
              <a:rPr b="1"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Política preventiva i recursos. </a:t>
            </a: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Els principis bàsics en matèria de prevenció que han d'assumir tots els treballadors. És un compromís de tots.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-"/>
            </a:pPr>
            <a:r>
              <a:rPr b="1"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Procediments. </a:t>
            </a: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Què fer, com , amb quins recursos, com i qui ho farà. Avaluació de tots els riscos que hi ha a l'empresa. Determinar els que es poden eliminar.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-"/>
            </a:pPr>
            <a:r>
              <a:rPr b="1"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Organització:</a:t>
            </a:r>
            <a:r>
              <a:rPr lang="ca-E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jerarquies, producció i prevenció. Com organitza l'activitat preventiva.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/>
          <p:nvPr>
            <p:ph type="title"/>
          </p:nvPr>
        </p:nvSpPr>
        <p:spPr>
          <a:xfrm>
            <a:off x="311700" y="216126"/>
            <a:ext cx="8520600" cy="696474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6863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ca-ES"/>
              <a:t>EL PLA DE PRL: principis acció preventiva</a:t>
            </a:r>
            <a:endParaRPr/>
          </a:p>
        </p:txBody>
      </p:sp>
      <p:sp>
        <p:nvSpPr>
          <p:cNvPr id="88" name="Google Shape;88;p4"/>
          <p:cNvSpPr txBox="1"/>
          <p:nvPr>
            <p:ph idx="1" type="body"/>
          </p:nvPr>
        </p:nvSpPr>
        <p:spPr>
          <a:xfrm>
            <a:off x="73161" y="912600"/>
            <a:ext cx="8520600" cy="42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ca-ES">
                <a:latin typeface="Calibri"/>
                <a:ea typeface="Calibri"/>
                <a:cs typeface="Calibri"/>
                <a:sym typeface="Calibri"/>
              </a:rPr>
              <a:t>• Evitar riscos.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latin typeface="Calibri"/>
                <a:ea typeface="Calibri"/>
                <a:cs typeface="Calibri"/>
                <a:sym typeface="Calibri"/>
              </a:rPr>
              <a:t>• Avaluar els riscos que no es poden evitar.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latin typeface="Calibri"/>
                <a:ea typeface="Calibri"/>
                <a:cs typeface="Calibri"/>
                <a:sym typeface="Calibri"/>
              </a:rPr>
              <a:t>• Combatre els riscos des de l’origen.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latin typeface="Calibri"/>
                <a:ea typeface="Calibri"/>
                <a:cs typeface="Calibri"/>
                <a:sym typeface="Calibri"/>
              </a:rPr>
              <a:t>• Adaptar el treball a la persona.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latin typeface="Calibri"/>
                <a:ea typeface="Calibri"/>
                <a:cs typeface="Calibri"/>
                <a:sym typeface="Calibri"/>
              </a:rPr>
              <a:t>• Tenir en compte l’evolució de la tècnica.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latin typeface="Calibri"/>
                <a:ea typeface="Calibri"/>
                <a:cs typeface="Calibri"/>
                <a:sym typeface="Calibri"/>
              </a:rPr>
              <a:t>• Substituir el que és perillós pel que no comporti cap risc o en comporti poc.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latin typeface="Calibri"/>
                <a:ea typeface="Calibri"/>
                <a:cs typeface="Calibri"/>
                <a:sym typeface="Calibri"/>
              </a:rPr>
              <a:t>• Planificar la prevenció.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latin typeface="Calibri"/>
                <a:ea typeface="Calibri"/>
                <a:cs typeface="Calibri"/>
                <a:sym typeface="Calibri"/>
              </a:rPr>
              <a:t>• Anteposar la protecció col·lectiva a la individual.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ca-ES">
                <a:latin typeface="Calibri"/>
                <a:ea typeface="Calibri"/>
                <a:cs typeface="Calibri"/>
                <a:sym typeface="Calibri"/>
              </a:rPr>
              <a:t>• Donar les instruccions pertinents als treballadors.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"/>
          <p:cNvSpPr txBox="1"/>
          <p:nvPr>
            <p:ph type="title"/>
          </p:nvPr>
        </p:nvSpPr>
        <p:spPr>
          <a:xfrm>
            <a:off x="396760" y="184925"/>
            <a:ext cx="8520600" cy="801000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6863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ca-ES"/>
              <a:t>EL PLA DE PRL: quan es realitza l’activitat preventiva?</a:t>
            </a:r>
            <a:endParaRPr/>
          </a:p>
        </p:txBody>
      </p:sp>
      <p:sp>
        <p:nvSpPr>
          <p:cNvPr id="94" name="Google Shape;94;p5"/>
          <p:cNvSpPr txBox="1"/>
          <p:nvPr>
            <p:ph idx="1" type="body"/>
          </p:nvPr>
        </p:nvSpPr>
        <p:spPr>
          <a:xfrm>
            <a:off x="0" y="1080265"/>
            <a:ext cx="8793126" cy="4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• </a:t>
            </a:r>
            <a:r>
              <a:rPr b="1"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Abans d’iniciar</a:t>
            </a:r>
            <a:r>
              <a:rPr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l’activitat empresarial.</a:t>
            </a:r>
            <a:endParaRPr sz="72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• Quan s'introdueix </a:t>
            </a:r>
            <a:r>
              <a:rPr b="1"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algun  canvi </a:t>
            </a:r>
            <a:r>
              <a:rPr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en les condicions de treball, tant en l'organització com en la introducció de noves tecnologies, productes, equips, etc. </a:t>
            </a:r>
            <a:endParaRPr sz="72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• Quan es </a:t>
            </a:r>
            <a:r>
              <a:rPr b="1"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produeixin danys </a:t>
            </a:r>
            <a:r>
              <a:rPr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en la salut dels treballadors o s'apreciï que les mesures de prevenció són inadequades o insuficients. </a:t>
            </a:r>
            <a:endParaRPr sz="72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ca-ES" sz="72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• Quan s’hi incorporin Treballadors nous o especialmente sensibles(menors, embarassades, treballadors ETT)				</a:t>
            </a:r>
            <a:endParaRPr sz="72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None/>
            </a:pPr>
            <a:r>
              <a:t/>
            </a:r>
            <a:endParaRPr sz="11200">
              <a:solidFill>
                <a:srgbClr val="00BD9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None/>
            </a:pPr>
            <a:r>
              <a:rPr lang="ca-ES" sz="11200">
                <a:solidFill>
                  <a:srgbClr val="00BD95"/>
                </a:solidFill>
                <a:latin typeface="Calibri"/>
                <a:ea typeface="Calibri"/>
                <a:cs typeface="Calibri"/>
                <a:sym typeface="Calibri"/>
              </a:rPr>
              <a:t>ÉS UN DOCUMENT VIU, S’HA DANAR ACTUALITZANT!!</a:t>
            </a:r>
            <a:endParaRPr sz="11200">
              <a:solidFill>
                <a:srgbClr val="00BD9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5882"/>
              <a:buNone/>
            </a:pPr>
            <a:r>
              <a:t/>
            </a:r>
            <a:endParaRPr sz="6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5882"/>
              <a:buNone/>
            </a:pPr>
            <a:r>
              <a:t/>
            </a:r>
            <a:endParaRPr sz="6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"/>
          <p:cNvSpPr txBox="1"/>
          <p:nvPr>
            <p:ph type="title"/>
          </p:nvPr>
        </p:nvSpPr>
        <p:spPr>
          <a:xfrm>
            <a:off x="434309" y="238888"/>
            <a:ext cx="8520600" cy="801000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6863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ca-ES"/>
              <a:t>EL PLA DE PRL: com? </a:t>
            </a:r>
            <a:endParaRPr/>
          </a:p>
        </p:txBody>
      </p:sp>
      <p:sp>
        <p:nvSpPr>
          <p:cNvPr id="100" name="Google Shape;100;p6"/>
          <p:cNvSpPr txBox="1"/>
          <p:nvPr>
            <p:ph idx="1" type="body"/>
          </p:nvPr>
        </p:nvSpPr>
        <p:spPr>
          <a:xfrm>
            <a:off x="311700" y="985925"/>
            <a:ext cx="8520600" cy="4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6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6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6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 txBox="1"/>
          <p:nvPr/>
        </p:nvSpPr>
        <p:spPr>
          <a:xfrm>
            <a:off x="311700" y="1093850"/>
            <a:ext cx="5610635" cy="40626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ca-ES" sz="1800" u="none" cap="none" strike="noStrike">
                <a:solidFill>
                  <a:srgbClr val="00BD95"/>
                </a:solidFill>
                <a:latin typeface="Calibri"/>
                <a:ea typeface="Calibri"/>
                <a:cs typeface="Calibri"/>
                <a:sym typeface="Calibri"/>
              </a:rPr>
              <a:t>ELS RISCOS</a:t>
            </a:r>
            <a:endParaRPr b="1" i="0" sz="1800" u="none" cap="none" strike="noStrike">
              <a:solidFill>
                <a:srgbClr val="00BD9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Identificació:detectar/ descriure/estimar els riscos que hi ha a una empresa</a:t>
            </a:r>
            <a:endParaRPr b="0" i="0" sz="1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L’avaluació es fa per </a:t>
            </a: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cada lloc de treball.</a:t>
            </a:r>
            <a:endParaRPr b="1" i="0" sz="1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Determinar els riscos que es poden </a:t>
            </a: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eliminar</a:t>
            </a: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i </a:t>
            </a: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actuar </a:t>
            </a: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sobre els que no s’han pogut evitar.</a:t>
            </a:r>
            <a:endParaRPr b="0" i="0" sz="1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Avaluació en funció de la </a:t>
            </a: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probabilitat</a:t>
            </a: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i la </a:t>
            </a: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gravetat</a:t>
            </a: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del dany.</a:t>
            </a:r>
            <a:endParaRPr b="0" i="0" sz="1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ca-ES" sz="1800" u="none" cap="none" strike="noStrike">
                <a:solidFill>
                  <a:srgbClr val="00BD95"/>
                </a:solidFill>
                <a:latin typeface="Calibri"/>
                <a:ea typeface="Calibri"/>
                <a:cs typeface="Calibri"/>
                <a:sym typeface="Calibri"/>
              </a:rPr>
              <a:t>MESURES PREVENTIVES:	</a:t>
            </a:r>
            <a:endParaRPr b="1" i="0" sz="1800" u="none" cap="none" strike="noStrike">
              <a:solidFill>
                <a:srgbClr val="00BD9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Quines </a:t>
            </a: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mesures</a:t>
            </a: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es duran a terme.</a:t>
            </a:r>
            <a:endParaRPr b="0" i="0" sz="1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En quin </a:t>
            </a: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termini.</a:t>
            </a:r>
            <a:endParaRPr b="1" i="0" sz="1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Persones</a:t>
            </a: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responsables d’executar-la.</a:t>
            </a:r>
            <a:endParaRPr b="0" i="0" sz="1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Els </a:t>
            </a: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recursos humans </a:t>
            </a: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 </a:t>
            </a:r>
            <a:r>
              <a:rPr b="1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materials</a:t>
            </a:r>
            <a:r>
              <a:rPr b="0" i="0" lang="ca-ES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necessaris.</a:t>
            </a:r>
            <a:endParaRPr b="0" i="0" sz="18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Untitled" id="102" name="Google Shape;10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3896" y="3547206"/>
            <a:ext cx="3948404" cy="1004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venció de Riscos Laborals - Gremi de Peixaters de Catalunya" id="103" name="Google Shape;10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12026" y="1455357"/>
            <a:ext cx="1632747" cy="1441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/>
          <p:nvPr>
            <p:ph type="title"/>
          </p:nvPr>
        </p:nvSpPr>
        <p:spPr>
          <a:xfrm>
            <a:off x="163953" y="158313"/>
            <a:ext cx="8520600" cy="801000"/>
          </a:xfrm>
          <a:prstGeom prst="rect">
            <a:avLst/>
          </a:prstGeom>
          <a:solidFill>
            <a:srgbClr val="98FEE9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ca-ES"/>
              <a:t>2. avaluació de riscos: fases</a:t>
            </a:r>
            <a:endParaRPr/>
          </a:p>
        </p:txBody>
      </p:sp>
      <p:grpSp>
        <p:nvGrpSpPr>
          <p:cNvPr id="109" name="Google Shape;109;p7"/>
          <p:cNvGrpSpPr/>
          <p:nvPr/>
        </p:nvGrpSpPr>
        <p:grpSpPr>
          <a:xfrm>
            <a:off x="551708" y="2035784"/>
            <a:ext cx="7856743" cy="2222630"/>
            <a:chOff x="1900" y="972528"/>
            <a:chExt cx="7856743" cy="2222630"/>
          </a:xfrm>
        </p:grpSpPr>
        <p:sp>
          <p:nvSpPr>
            <p:cNvPr id="110" name="Google Shape;110;p7"/>
            <p:cNvSpPr/>
            <p:nvPr/>
          </p:nvSpPr>
          <p:spPr>
            <a:xfrm>
              <a:off x="1900" y="1566953"/>
              <a:ext cx="2067563" cy="1033781"/>
            </a:xfrm>
            <a:prstGeom prst="roundRect">
              <a:avLst>
                <a:gd fmla="val 10000" name="adj"/>
              </a:avLst>
            </a:prstGeom>
            <a:solidFill>
              <a:srgbClr val="63FFDF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7"/>
            <p:cNvSpPr txBox="1"/>
            <p:nvPr/>
          </p:nvSpPr>
          <p:spPr>
            <a:xfrm>
              <a:off x="32178" y="1597231"/>
              <a:ext cx="2007007" cy="9732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00" lIns="12700" spcFirstLastPara="1" rIns="12700" wrap="square" tIns="12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AVALUACIÓ DE RISCOS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7"/>
            <p:cNvSpPr/>
            <p:nvPr/>
          </p:nvSpPr>
          <p:spPr>
            <a:xfrm rot="-2246890">
              <a:off x="1968724" y="1764307"/>
              <a:ext cx="977602" cy="44648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05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7"/>
            <p:cNvSpPr txBox="1"/>
            <p:nvPr/>
          </p:nvSpPr>
          <p:spPr>
            <a:xfrm rot="-2246890">
              <a:off x="2433085" y="1762191"/>
              <a:ext cx="48880" cy="488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2845587" y="972528"/>
              <a:ext cx="2067563" cy="1033781"/>
            </a:xfrm>
            <a:prstGeom prst="roundRect">
              <a:avLst>
                <a:gd fmla="val 10000" name="adj"/>
              </a:avLst>
            </a:prstGeom>
            <a:solidFill>
              <a:srgbClr val="CBFFF4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7"/>
            <p:cNvSpPr txBox="1"/>
            <p:nvPr/>
          </p:nvSpPr>
          <p:spPr>
            <a:xfrm>
              <a:off x="2875865" y="1002806"/>
              <a:ext cx="2007007" cy="9732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00" lIns="12700" spcFirstLastPara="1" rIns="12700" wrap="square" tIns="12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Calibri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Analitzem el risc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4913151" y="1467095"/>
              <a:ext cx="877929" cy="44648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7"/>
            <p:cNvSpPr txBox="1"/>
            <p:nvPr/>
          </p:nvSpPr>
          <p:spPr>
            <a:xfrm>
              <a:off x="5330167" y="1467471"/>
              <a:ext cx="43896" cy="438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5791080" y="972528"/>
              <a:ext cx="2067563" cy="1033781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7"/>
            <p:cNvSpPr txBox="1"/>
            <p:nvPr/>
          </p:nvSpPr>
          <p:spPr>
            <a:xfrm>
              <a:off x="5821358" y="1002806"/>
              <a:ext cx="2007007" cy="9732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00" lIns="12700" spcFirstLastPara="1" rIns="12700" wrap="square" tIns="12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Segons probabilitat i gravetat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7"/>
            <p:cNvSpPr/>
            <p:nvPr/>
          </p:nvSpPr>
          <p:spPr>
            <a:xfrm rot="2142401">
              <a:off x="1973735" y="2358732"/>
              <a:ext cx="1018485" cy="44648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05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7"/>
            <p:cNvSpPr txBox="1"/>
            <p:nvPr/>
          </p:nvSpPr>
          <p:spPr>
            <a:xfrm rot="2142401">
              <a:off x="2457515" y="2355594"/>
              <a:ext cx="50924" cy="509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2896490" y="2161377"/>
              <a:ext cx="2067563" cy="1033781"/>
            </a:xfrm>
            <a:prstGeom prst="roundRect">
              <a:avLst>
                <a:gd fmla="val 10000" name="adj"/>
              </a:avLst>
            </a:prstGeom>
            <a:solidFill>
              <a:srgbClr val="CBFFF4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7"/>
            <p:cNvSpPr txBox="1"/>
            <p:nvPr/>
          </p:nvSpPr>
          <p:spPr>
            <a:xfrm>
              <a:off x="2926768" y="2191655"/>
              <a:ext cx="2007007" cy="9732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00" lIns="12700" spcFirstLastPara="1" rIns="12700" wrap="square" tIns="12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Calibri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Valorem el risc</a:t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4964054" y="2655944"/>
              <a:ext cx="827025" cy="44648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lnTo>
                    <a:pt x="120000" y="60000"/>
                  </a:lnTo>
                </a:path>
              </a:pathLst>
            </a:custGeom>
            <a:noFill/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7"/>
            <p:cNvSpPr txBox="1"/>
            <p:nvPr/>
          </p:nvSpPr>
          <p:spPr>
            <a:xfrm>
              <a:off x="5356891" y="2657593"/>
              <a:ext cx="41351" cy="413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5791080" y="2161377"/>
              <a:ext cx="2067563" cy="1033781"/>
            </a:xfrm>
            <a:prstGeom prst="roundRect">
              <a:avLst>
                <a:gd fmla="val 10000" name="adj"/>
              </a:avLst>
            </a:prstGeom>
            <a:solidFill>
              <a:schemeClr val="lt1"/>
            </a:solidFill>
            <a:ln cap="flat" cmpd="sng" w="25400">
              <a:solidFill>
                <a:srgbClr val="5C5C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7"/>
            <p:cNvSpPr txBox="1"/>
            <p:nvPr/>
          </p:nvSpPr>
          <p:spPr>
            <a:xfrm>
              <a:off x="5821358" y="2191655"/>
              <a:ext cx="2007007" cy="9732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00" lIns="12700" spcFirstLastPara="1" rIns="12700" wrap="square" tIns="12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ca-ES" sz="2000" u="none" cap="none" strike="noStrik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El qualifiquem per actuar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